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8" r:id="rId2"/>
    <p:sldId id="260" r:id="rId3"/>
    <p:sldId id="275" r:id="rId4"/>
    <p:sldId id="261" r:id="rId5"/>
    <p:sldId id="262" r:id="rId6"/>
    <p:sldId id="263" r:id="rId7"/>
    <p:sldId id="264" r:id="rId8"/>
    <p:sldId id="265" r:id="rId9"/>
    <p:sldId id="266" r:id="rId10"/>
    <p:sldId id="267" r:id="rId11"/>
    <p:sldId id="276" r:id="rId12"/>
    <p:sldId id="272" r:id="rId13"/>
    <p:sldId id="273" r:id="rId14"/>
    <p:sldId id="274" r:id="rId15"/>
    <p:sldId id="270" r:id="rId16"/>
  </p:sldIdLst>
  <p:sldSz cx="9144000" cy="6858000" type="letter"/>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568">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006600"/>
    <a:srgbClr val="D60043"/>
    <a:srgbClr val="FF99FF"/>
    <a:srgbClr val="FFCCFF"/>
    <a:srgbClr val="FFFFFF"/>
    <a:srgbClr val="00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4660"/>
  </p:normalViewPr>
  <p:slideViewPr>
    <p:cSldViewPr snapToGrid="0" snapToObjects="1">
      <p:cViewPr varScale="1">
        <p:scale>
          <a:sx n="106" d="100"/>
          <a:sy n="106" d="100"/>
        </p:scale>
        <p:origin x="1302" y="114"/>
      </p:cViewPr>
      <p:guideLst>
        <p:guide orient="horz" pos="2160"/>
        <p:guide orient="horz" pos="568"/>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hPercent val="74"/>
      <c:rotY val="30"/>
      <c:depthPercent val="100"/>
      <c:rAngAx val="1"/>
    </c:view3D>
    <c:floor>
      <c:thickness val="0"/>
      <c:spPr>
        <a:solidFill>
          <a:srgbClr val="C0C0C0"/>
        </a:solidFill>
        <a:ln w="3175" cap="flat" cmpd="sng" algn="ctr">
          <a:solidFill>
            <a:schemeClr val="tx1"/>
          </a:solidFill>
          <a:prstDash val="solid"/>
          <a:round/>
        </a:ln>
        <a:effectLst/>
        <a:sp3d contourW="3175">
          <a:contourClr>
            <a:schemeClr val="tx1"/>
          </a:contourClr>
        </a:sp3d>
      </c:spPr>
    </c:floor>
    <c:sideWall>
      <c:thickness val="0"/>
      <c:spPr>
        <a:noFill/>
        <a:ln w="12700">
          <a:solidFill>
            <a:schemeClr val="tx1"/>
          </a:solidFill>
          <a:prstDash val="solid"/>
        </a:ln>
        <a:effectLst/>
        <a:sp3d contourW="12700">
          <a:contourClr>
            <a:schemeClr val="tx1"/>
          </a:contourClr>
        </a:sp3d>
      </c:spPr>
    </c:sideWall>
    <c:backWall>
      <c:thickness val="0"/>
      <c:spPr>
        <a:noFill/>
        <a:ln w="12700">
          <a:solidFill>
            <a:schemeClr val="tx1"/>
          </a:solidFill>
          <a:prstDash val="solid"/>
        </a:ln>
        <a:effectLst/>
        <a:sp3d contourW="12700">
          <a:contourClr>
            <a:schemeClr val="tx1"/>
          </a:contourClr>
        </a:sp3d>
      </c:spPr>
    </c:backWall>
    <c:plotArea>
      <c:layout>
        <c:manualLayout>
          <c:layoutTarget val="inner"/>
          <c:xMode val="edge"/>
          <c:yMode val="edge"/>
          <c:x val="0.12147887323943662"/>
          <c:y val="9.4562647754137114E-3"/>
          <c:w val="0.86443661971830987"/>
          <c:h val="0.88179669030732866"/>
        </c:manualLayout>
      </c:layout>
      <c:bar3DChart>
        <c:barDir val="col"/>
        <c:grouping val="clustered"/>
        <c:varyColors val="0"/>
        <c:ser>
          <c:idx val="0"/>
          <c:order val="0"/>
          <c:tx>
            <c:strRef>
              <c:f>Sheet1!$A$2</c:f>
              <c:strCache>
                <c:ptCount val="1"/>
                <c:pt idx="0">
                  <c:v>Este</c:v>
                </c:pt>
              </c:strCache>
            </c:strRef>
          </c:tx>
          <c:spPr>
            <a:solidFill>
              <a:srgbClr val="00B050"/>
            </a:solidFill>
            <a:ln>
              <a:noFill/>
            </a:ln>
            <a:effectLst/>
            <a:sp3d/>
          </c:spPr>
          <c:invertIfNegative val="0"/>
          <c:dPt>
            <c:idx val="0"/>
            <c:invertIfNegative val="0"/>
            <c:bubble3D val="0"/>
            <c:spPr>
              <a:solidFill>
                <a:srgbClr val="00B050"/>
              </a:solidFill>
              <a:ln>
                <a:noFill/>
              </a:ln>
              <a:effectLst/>
              <a:sp3d/>
            </c:spPr>
          </c:dPt>
          <c:dPt>
            <c:idx val="1"/>
            <c:invertIfNegative val="0"/>
            <c:bubble3D val="0"/>
            <c:spPr>
              <a:solidFill>
                <a:srgbClr val="00B050"/>
              </a:solidFill>
              <a:ln>
                <a:noFill/>
              </a:ln>
              <a:effectLst/>
              <a:sp3d/>
            </c:spPr>
          </c:dPt>
          <c:dPt>
            <c:idx val="2"/>
            <c:invertIfNegative val="0"/>
            <c:bubble3D val="0"/>
            <c:spPr>
              <a:solidFill>
                <a:srgbClr val="00B050"/>
              </a:solidFill>
              <a:ln>
                <a:noFill/>
              </a:ln>
              <a:effectLst/>
              <a:sp3d/>
            </c:spPr>
          </c:dPt>
          <c:dPt>
            <c:idx val="3"/>
            <c:invertIfNegative val="0"/>
            <c:bubble3D val="0"/>
            <c:spPr>
              <a:solidFill>
                <a:srgbClr val="00B050"/>
              </a:solidFill>
              <a:ln>
                <a:noFill/>
              </a:ln>
              <a:effectLst/>
              <a:sp3d/>
            </c:spPr>
          </c:dPt>
          <c:dPt>
            <c:idx val="4"/>
            <c:invertIfNegative val="0"/>
            <c:bubble3D val="0"/>
            <c:spPr>
              <a:solidFill>
                <a:srgbClr val="00B050"/>
              </a:solidFill>
              <a:ln>
                <a:noFill/>
              </a:ln>
              <a:effectLst/>
              <a:sp3d/>
            </c:spPr>
          </c:dPt>
          <c:dPt>
            <c:idx val="5"/>
            <c:invertIfNegative val="0"/>
            <c:bubble3D val="0"/>
            <c:spPr>
              <a:solidFill>
                <a:srgbClr val="00B050"/>
              </a:solidFill>
              <a:ln>
                <a:noFill/>
              </a:ln>
              <a:effectLst/>
              <a:sp3d/>
            </c:spPr>
          </c:dPt>
          <c:dPt>
            <c:idx val="6"/>
            <c:invertIfNegative val="0"/>
            <c:bubble3D val="0"/>
            <c:spPr>
              <a:solidFill>
                <a:srgbClr val="00B050"/>
              </a:solidFill>
              <a:ln>
                <a:noFill/>
              </a:ln>
              <a:effectLst/>
              <a:sp3d/>
            </c:spPr>
          </c:dPt>
          <c:dLbls>
            <c:dLbl>
              <c:idx val="0"/>
              <c:layout>
                <c:manualLayout>
                  <c:x val="1.2501944512026741E-2"/>
                  <c:y val="-3.4075419154838138E-2"/>
                </c:manualLayout>
              </c:layout>
              <c:numFmt formatCode="#,##0.0" sourceLinked="0"/>
              <c:spPr>
                <a:noFill/>
                <a:ln w="25458">
                  <a:noFill/>
                </a:ln>
                <a:effectLst/>
              </c:spPr>
              <c:txPr>
                <a:bodyPr rot="0" spcFirstLastPara="1" vertOverflow="ellipsis" vert="horz" wrap="square" anchor="ctr" anchorCtr="1"/>
                <a:lstStyle/>
                <a:p>
                  <a:pPr>
                    <a:defRPr sz="1253" b="1" i="0" u="none" strike="noStrike" kern="1200" baseline="0">
                      <a:solidFill>
                        <a:schemeClr val="tx1"/>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5628258948939664E-2"/>
                  <c:y val="-2.7986402627371398E-2"/>
                </c:manualLayout>
              </c:layout>
              <c:numFmt formatCode="#,##0.0" sourceLinked="0"/>
              <c:spPr>
                <a:noFill/>
                <a:ln w="25458">
                  <a:noFill/>
                </a:ln>
                <a:effectLst/>
              </c:spPr>
              <c:txPr>
                <a:bodyPr rot="0" spcFirstLastPara="1" vertOverflow="ellipsis" vert="horz" wrap="square" anchor="ctr" anchorCtr="1"/>
                <a:lstStyle/>
                <a:p>
                  <a:pPr>
                    <a:defRPr sz="1253" b="1" i="0" u="none" strike="noStrike" kern="1200" baseline="0">
                      <a:solidFill>
                        <a:schemeClr val="tx1"/>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7002786866080208E-2"/>
                  <c:y val="-3.3750371301399129E-2"/>
                </c:manualLayout>
              </c:layout>
              <c:numFmt formatCode="#,##0.0" sourceLinked="0"/>
              <c:spPr>
                <a:noFill/>
                <a:ln w="25458">
                  <a:noFill/>
                </a:ln>
                <a:effectLst/>
              </c:spPr>
              <c:txPr>
                <a:bodyPr rot="0" spcFirstLastPara="1" vertOverflow="ellipsis" vert="horz" wrap="square" anchor="ctr" anchorCtr="1"/>
                <a:lstStyle/>
                <a:p>
                  <a:pPr>
                    <a:defRPr sz="1253" b="1" i="0" u="none" strike="noStrike" kern="1200" baseline="0">
                      <a:solidFill>
                        <a:schemeClr val="tx1"/>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0171042345680577E-2"/>
                  <c:y val="-4.0705639837775143E-2"/>
                </c:manualLayout>
              </c:layout>
              <c:numFmt formatCode="#,##0.0" sourceLinked="0"/>
              <c:spPr>
                <a:noFill/>
                <a:ln w="25458">
                  <a:noFill/>
                </a:ln>
                <a:effectLst/>
              </c:spPr>
              <c:txPr>
                <a:bodyPr rot="0" spcFirstLastPara="1" vertOverflow="ellipsis" vert="horz" wrap="square" anchor="ctr" anchorCtr="1"/>
                <a:lstStyle/>
                <a:p>
                  <a:pPr>
                    <a:defRPr sz="1253" b="1" i="0" u="none" strike="noStrike" kern="1200" baseline="0">
                      <a:solidFill>
                        <a:schemeClr val="tx1"/>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5099861205562743E-2"/>
                  <c:y val="-4.2007982086841367E-2"/>
                </c:manualLayout>
              </c:layout>
              <c:numFmt formatCode="#,##0.0" sourceLinked="0"/>
              <c:spPr>
                <a:noFill/>
                <a:ln w="25458">
                  <a:noFill/>
                </a:ln>
                <a:effectLst/>
              </c:spPr>
              <c:txPr>
                <a:bodyPr rot="0" spcFirstLastPara="1" vertOverflow="ellipsis" vert="horz" wrap="square" anchor="ctr" anchorCtr="1"/>
                <a:lstStyle/>
                <a:p>
                  <a:pPr>
                    <a:defRPr sz="1253" b="1" i="0" u="none" strike="noStrike" kern="1200" baseline="0">
                      <a:solidFill>
                        <a:schemeClr val="tx1"/>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0632906890941582E-2"/>
                  <c:y val="-5.4095607717282368E-3"/>
                </c:manualLayout>
              </c:layout>
              <c:numFmt formatCode="#,##0.0" sourceLinked="0"/>
              <c:spPr>
                <a:noFill/>
                <a:ln w="25458">
                  <a:noFill/>
                </a:ln>
                <a:effectLst/>
              </c:spPr>
              <c:txPr>
                <a:bodyPr rot="0" spcFirstLastPara="1" vertOverflow="ellipsis" vert="horz" wrap="square" anchor="ctr" anchorCtr="1"/>
                <a:lstStyle/>
                <a:p>
                  <a:pPr>
                    <a:defRPr sz="1253" b="1" i="0" u="none" strike="noStrike" kern="1200" baseline="0">
                      <a:solidFill>
                        <a:schemeClr val="tx1"/>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6317407680704593E-3"/>
                  <c:y val="-9.5548009105496882E-3"/>
                </c:manualLayout>
              </c:layout>
              <c:numFmt formatCode="#,##0.0" sourceLinked="0"/>
              <c:spPr>
                <a:noFill/>
                <a:ln w="25458">
                  <a:noFill/>
                </a:ln>
                <a:effectLst/>
              </c:spPr>
              <c:txPr>
                <a:bodyPr rot="0" spcFirstLastPara="1" vertOverflow="ellipsis" vert="horz" wrap="square" anchor="ctr" anchorCtr="1"/>
                <a:lstStyle/>
                <a:p>
                  <a:pPr>
                    <a:defRPr sz="1253" b="1" i="0" u="none" strike="noStrike" kern="1200" baseline="0">
                      <a:solidFill>
                        <a:schemeClr val="tx1"/>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4089964823687883E-3"/>
                  <c:y val="-1.57977883096366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4113494723553138E-2"/>
                  <c:y val="-1.57977883096366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6465743844145529E-2"/>
                  <c:y val="-1.2638230647709334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458">
                <a:noFill/>
              </a:ln>
              <a:effectLst/>
            </c:spPr>
            <c:txPr>
              <a:bodyPr rot="0" spcFirstLastPara="1" vertOverflow="ellipsis" vert="horz" wrap="square" lIns="38100" tIns="19050" rIns="38100" bIns="19050" anchor="ctr" anchorCtr="1">
                <a:spAutoFit/>
              </a:bodyPr>
              <a:lstStyle/>
              <a:p>
                <a:pPr>
                  <a:defRPr sz="1253" b="1" i="0" u="none" strike="noStrike" kern="1200" baseline="0">
                    <a:solidFill>
                      <a:schemeClr val="tx1"/>
                    </a:solidFill>
                    <a:latin typeface="Arial"/>
                    <a:ea typeface="Arial"/>
                    <a:cs typeface="Arial"/>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Sheet1!$B$1:$K$1</c:f>
              <c:numCache>
                <c:formatCode>General</c:formatCode>
                <c:ptCount val="10"/>
                <c:pt idx="0">
                  <c:v>1950</c:v>
                </c:pt>
                <c:pt idx="1">
                  <c:v>1960</c:v>
                </c:pt>
                <c:pt idx="2">
                  <c:v>1970</c:v>
                </c:pt>
                <c:pt idx="3">
                  <c:v>1980</c:v>
                </c:pt>
                <c:pt idx="4">
                  <c:v>1990</c:v>
                </c:pt>
                <c:pt idx="5">
                  <c:v>1995</c:v>
                </c:pt>
                <c:pt idx="6">
                  <c:v>2000</c:v>
                </c:pt>
                <c:pt idx="7">
                  <c:v>2005</c:v>
                </c:pt>
                <c:pt idx="8">
                  <c:v>2010</c:v>
                </c:pt>
                <c:pt idx="9">
                  <c:v>2015</c:v>
                </c:pt>
              </c:numCache>
            </c:numRef>
          </c:cat>
          <c:val>
            <c:numRef>
              <c:f>Sheet1!$B$2:$K$2</c:f>
              <c:numCache>
                <c:formatCode>#,##0.0</c:formatCode>
                <c:ptCount val="10"/>
                <c:pt idx="0">
                  <c:v>5.8881000000000003E-2</c:v>
                </c:pt>
                <c:pt idx="1">
                  <c:v>0.30882999999999999</c:v>
                </c:pt>
                <c:pt idx="2">
                  <c:v>1.782686</c:v>
                </c:pt>
                <c:pt idx="3">
                  <c:v>4.903575</c:v>
                </c:pt>
                <c:pt idx="4">
                  <c:v>6.811941</c:v>
                </c:pt>
                <c:pt idx="5">
                  <c:v>8.3699519999999996</c:v>
                </c:pt>
                <c:pt idx="6">
                  <c:v>9.7450939999999999</c:v>
                </c:pt>
                <c:pt idx="7">
                  <c:v>10.462421000000001</c:v>
                </c:pt>
                <c:pt idx="8">
                  <c:v>11.168301</c:v>
                </c:pt>
                <c:pt idx="9">
                  <c:v>12.358415352982036</c:v>
                </c:pt>
              </c:numCache>
            </c:numRef>
          </c:val>
        </c:ser>
        <c:dLbls>
          <c:showLegendKey val="0"/>
          <c:showVal val="1"/>
          <c:showCatName val="0"/>
          <c:showSerName val="0"/>
          <c:showPercent val="0"/>
          <c:showBubbleSize val="0"/>
        </c:dLbls>
        <c:gapWidth val="70"/>
        <c:gapDepth val="0"/>
        <c:shape val="cylinder"/>
        <c:axId val="304013008"/>
        <c:axId val="304013400"/>
        <c:axId val="0"/>
      </c:bar3DChart>
      <c:catAx>
        <c:axId val="304013008"/>
        <c:scaling>
          <c:orientation val="minMax"/>
        </c:scaling>
        <c:delete val="0"/>
        <c:axPos val="b"/>
        <c:numFmt formatCode="General" sourceLinked="1"/>
        <c:majorTickMark val="out"/>
        <c:minorTickMark val="none"/>
        <c:tickLblPos val="low"/>
        <c:spPr>
          <a:noFill/>
          <a:ln w="6364" cap="flat" cmpd="sng" algn="ctr">
            <a:noFill/>
            <a:prstDash val="solid"/>
            <a:round/>
          </a:ln>
          <a:effectLst/>
        </c:spPr>
        <c:txPr>
          <a:bodyPr rot="0" spcFirstLastPara="1" vertOverflow="ellipsis" wrap="square" anchor="ctr" anchorCtr="1"/>
          <a:lstStyle/>
          <a:p>
            <a:pPr>
              <a:defRPr sz="1100" b="1" i="0" u="none" strike="noStrike" kern="1200" baseline="0">
                <a:solidFill>
                  <a:schemeClr val="tx1"/>
                </a:solidFill>
                <a:latin typeface="Arial"/>
                <a:ea typeface="Arial"/>
                <a:cs typeface="Arial"/>
              </a:defRPr>
            </a:pPr>
            <a:endParaRPr lang="es-MX"/>
          </a:p>
        </c:txPr>
        <c:crossAx val="304013400"/>
        <c:crosses val="autoZero"/>
        <c:auto val="1"/>
        <c:lblAlgn val="ctr"/>
        <c:lblOffset val="100"/>
        <c:tickLblSkip val="1"/>
        <c:tickMarkSkip val="1"/>
        <c:noMultiLvlLbl val="0"/>
      </c:catAx>
      <c:valAx>
        <c:axId val="304013400"/>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0" sourceLinked="0"/>
        <c:majorTickMark val="out"/>
        <c:minorTickMark val="none"/>
        <c:tickLblPos val="nextTo"/>
        <c:spPr>
          <a:noFill/>
          <a:ln w="3182" cap="flat" cmpd="sng" algn="ctr">
            <a:solidFill>
              <a:schemeClr val="tx1"/>
            </a:solidFill>
            <a:prstDash val="solid"/>
            <a:round/>
          </a:ln>
          <a:effectLst/>
        </c:spPr>
        <c:txPr>
          <a:bodyPr rot="0" spcFirstLastPara="1" vertOverflow="ellipsis" wrap="square" anchor="ctr" anchorCtr="1"/>
          <a:lstStyle/>
          <a:p>
            <a:pPr>
              <a:defRPr sz="1100" b="1" i="0" u="none" strike="noStrike" kern="1200" baseline="0">
                <a:solidFill>
                  <a:schemeClr val="tx1"/>
                </a:solidFill>
                <a:latin typeface="Arial"/>
                <a:ea typeface="Arial"/>
                <a:cs typeface="Arial"/>
              </a:defRPr>
            </a:pPr>
            <a:endParaRPr lang="es-MX"/>
          </a:p>
        </c:txPr>
        <c:crossAx val="304013008"/>
        <c:crosses val="autoZero"/>
        <c:crossBetween val="between"/>
      </c:valAx>
      <c:spPr>
        <a:noFill/>
        <a:ln w="25458">
          <a:noFill/>
        </a:ln>
        <a:effectLst/>
      </c:spPr>
    </c:plotArea>
    <c:plotVisOnly val="1"/>
    <c:dispBlanksAs val="gap"/>
    <c:showDLblsOverMax val="0"/>
  </c:chart>
  <c:spPr>
    <a:noFill/>
    <a:ln w="9525" cap="flat" cmpd="sng" algn="ctr">
      <a:noFill/>
      <a:prstDash val="solid"/>
    </a:ln>
    <a:effectLst/>
  </c:spPr>
  <c:txPr>
    <a:bodyPr/>
    <a:lstStyle/>
    <a:p>
      <a:pPr>
        <a:defRPr sz="1278" b="1" i="0" u="none" strike="noStrike" baseline="0">
          <a:solidFill>
            <a:schemeClr val="tx1"/>
          </a:solidFill>
          <a:latin typeface="Times New Roman"/>
          <a:ea typeface="Times New Roman"/>
          <a:cs typeface="Times New Roman"/>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18"/>
      <c:hPercent val="81"/>
      <c:rotY val="14"/>
      <c:depthPercent val="140"/>
      <c:rAngAx val="1"/>
    </c:view3D>
    <c:floor>
      <c:thickness val="0"/>
      <c:spPr>
        <a:solidFill>
          <a:srgbClr val="C0C0C0"/>
        </a:solidFill>
        <a:ln w="3175" cap="flat" cmpd="sng" algn="ctr">
          <a:solidFill>
            <a:schemeClr val="tx1"/>
          </a:solidFill>
          <a:prstDash val="solid"/>
          <a:round/>
        </a:ln>
        <a:effectLst/>
        <a:sp3d contourW="3175">
          <a:contourClr>
            <a:schemeClr val="tx1"/>
          </a:contourClr>
        </a:sp3d>
      </c:spPr>
    </c:floor>
    <c:sideWall>
      <c:thickness val="0"/>
      <c:spPr>
        <a:noFill/>
        <a:ln w="12700">
          <a:solidFill>
            <a:schemeClr val="tx1"/>
          </a:solidFill>
          <a:prstDash val="solid"/>
        </a:ln>
        <a:effectLst/>
        <a:sp3d contourW="12700">
          <a:contourClr>
            <a:schemeClr val="tx1"/>
          </a:contourClr>
        </a:sp3d>
      </c:spPr>
    </c:sideWall>
    <c:backWall>
      <c:thickness val="0"/>
      <c:spPr>
        <a:noFill/>
        <a:ln w="12700">
          <a:solidFill>
            <a:schemeClr val="tx1"/>
          </a:solidFill>
          <a:prstDash val="solid"/>
        </a:ln>
        <a:effectLst/>
        <a:sp3d contourW="12700">
          <a:contourClr>
            <a:schemeClr val="tx1"/>
          </a:contourClr>
        </a:sp3d>
      </c:spPr>
    </c:backWall>
    <c:plotArea>
      <c:layout>
        <c:manualLayout>
          <c:layoutTarget val="inner"/>
          <c:xMode val="edge"/>
          <c:yMode val="edge"/>
          <c:x val="0.1793103448275862"/>
          <c:y val="5.4502369668246446E-2"/>
          <c:w val="0.6248275862068966"/>
          <c:h val="0.84123222748815163"/>
        </c:manualLayout>
      </c:layout>
      <c:bar3DChart>
        <c:barDir val="col"/>
        <c:grouping val="clustered"/>
        <c:varyColors val="0"/>
        <c:ser>
          <c:idx val="0"/>
          <c:order val="0"/>
          <c:tx>
            <c:strRef>
              <c:f>Sheet1!$A$2</c:f>
              <c:strCache>
                <c:ptCount val="1"/>
                <c:pt idx="0">
                  <c:v>Región </c:v>
                </c:pt>
              </c:strCache>
            </c:strRef>
          </c:tx>
          <c:spPr>
            <a:solidFill>
              <a:srgbClr val="BFBFBF"/>
            </a:solidFill>
            <a:ln>
              <a:noFill/>
            </a:ln>
            <a:effectLst/>
            <a:sp3d/>
          </c:spPr>
          <c:invertIfNegative val="0"/>
          <c:dPt>
            <c:idx val="0"/>
            <c:invertIfNegative val="0"/>
            <c:bubble3D val="0"/>
            <c:spPr>
              <a:solidFill>
                <a:srgbClr val="BFBFBF"/>
              </a:solidFill>
              <a:ln>
                <a:noFill/>
              </a:ln>
              <a:effectLst/>
              <a:sp3d/>
            </c:spPr>
          </c:dPt>
          <c:dPt>
            <c:idx val="1"/>
            <c:invertIfNegative val="0"/>
            <c:bubble3D val="0"/>
            <c:spPr>
              <a:solidFill>
                <a:srgbClr val="BFBFBF"/>
              </a:solidFill>
              <a:ln>
                <a:noFill/>
              </a:ln>
              <a:effectLst/>
              <a:sp3d/>
            </c:spPr>
          </c:dPt>
          <c:dPt>
            <c:idx val="2"/>
            <c:invertIfNegative val="0"/>
            <c:bubble3D val="0"/>
            <c:spPr>
              <a:solidFill>
                <a:srgbClr val="BFBFBF"/>
              </a:solidFill>
              <a:ln>
                <a:noFill/>
              </a:ln>
              <a:effectLst/>
              <a:sp3d/>
            </c:spPr>
          </c:dPt>
          <c:dPt>
            <c:idx val="3"/>
            <c:invertIfNegative val="0"/>
            <c:bubble3D val="0"/>
            <c:spPr>
              <a:solidFill>
                <a:srgbClr val="BFBFBF"/>
              </a:solidFill>
              <a:ln>
                <a:noFill/>
              </a:ln>
              <a:effectLst/>
              <a:sp3d/>
            </c:spPr>
          </c:dPt>
          <c:dPt>
            <c:idx val="4"/>
            <c:invertIfNegative val="0"/>
            <c:bubble3D val="0"/>
            <c:spPr>
              <a:solidFill>
                <a:srgbClr val="BFBFBF"/>
              </a:solidFill>
              <a:ln>
                <a:noFill/>
              </a:ln>
              <a:effectLst/>
              <a:sp3d/>
            </c:spPr>
          </c:dPt>
          <c:dPt>
            <c:idx val="5"/>
            <c:invertIfNegative val="0"/>
            <c:bubble3D val="0"/>
            <c:spPr>
              <a:solidFill>
                <a:srgbClr val="BFBFBF"/>
              </a:solidFill>
              <a:ln>
                <a:noFill/>
              </a:ln>
              <a:effectLst/>
              <a:sp3d/>
            </c:spPr>
          </c:dPt>
          <c:dPt>
            <c:idx val="6"/>
            <c:invertIfNegative val="0"/>
            <c:bubble3D val="0"/>
            <c:spPr>
              <a:solidFill>
                <a:srgbClr val="BFBFBF"/>
              </a:solidFill>
              <a:ln>
                <a:noFill/>
              </a:ln>
              <a:effectLst/>
              <a:sp3d/>
            </c:spPr>
          </c:dPt>
          <c:dPt>
            <c:idx val="7"/>
            <c:invertIfNegative val="0"/>
            <c:bubble3D val="0"/>
            <c:spPr>
              <a:solidFill>
                <a:srgbClr val="BFBFBF"/>
              </a:solidFill>
              <a:ln>
                <a:noFill/>
              </a:ln>
              <a:effectLst/>
              <a:sp3d/>
            </c:spPr>
          </c:dPt>
          <c:dPt>
            <c:idx val="8"/>
            <c:invertIfNegative val="0"/>
            <c:bubble3D val="0"/>
            <c:spPr>
              <a:solidFill>
                <a:srgbClr val="BFBFBF"/>
              </a:solidFill>
              <a:ln>
                <a:noFill/>
              </a:ln>
              <a:effectLst/>
              <a:sp3d/>
            </c:spPr>
          </c:dPt>
          <c:dPt>
            <c:idx val="9"/>
            <c:invertIfNegative val="0"/>
            <c:bubble3D val="0"/>
            <c:spPr>
              <a:solidFill>
                <a:srgbClr val="BFBFBF"/>
              </a:solidFill>
              <a:ln>
                <a:noFill/>
              </a:ln>
              <a:effectLst/>
              <a:sp3d/>
            </c:spPr>
          </c:dPt>
          <c:dPt>
            <c:idx val="10"/>
            <c:invertIfNegative val="0"/>
            <c:bubble3D val="0"/>
            <c:spPr>
              <a:solidFill>
                <a:srgbClr val="BFBFBF"/>
              </a:solidFill>
              <a:ln>
                <a:noFill/>
              </a:ln>
              <a:effectLst/>
              <a:sp3d/>
            </c:spPr>
          </c:dPt>
          <c:dPt>
            <c:idx val="11"/>
            <c:invertIfNegative val="0"/>
            <c:bubble3D val="0"/>
            <c:spPr>
              <a:solidFill>
                <a:srgbClr val="BFBFBF"/>
              </a:solidFill>
              <a:ln>
                <a:noFill/>
              </a:ln>
              <a:effectLst/>
              <a:sp3d/>
            </c:spPr>
          </c:dPt>
          <c:dPt>
            <c:idx val="12"/>
            <c:invertIfNegative val="0"/>
            <c:bubble3D val="0"/>
            <c:spPr>
              <a:solidFill>
                <a:srgbClr val="BFBFBF"/>
              </a:solidFill>
              <a:ln>
                <a:noFill/>
              </a:ln>
              <a:effectLst/>
              <a:sp3d/>
            </c:spPr>
          </c:dPt>
          <c:dPt>
            <c:idx val="13"/>
            <c:invertIfNegative val="0"/>
            <c:bubble3D val="0"/>
            <c:spPr>
              <a:solidFill>
                <a:srgbClr val="BFBFBF"/>
              </a:solidFill>
              <a:ln>
                <a:noFill/>
              </a:ln>
              <a:effectLst/>
              <a:sp3d/>
            </c:spPr>
          </c:dPt>
          <c:dLbls>
            <c:dLbl>
              <c:idx val="0"/>
              <c:layout>
                <c:manualLayout>
                  <c:x val="7.6672412469083514E-3"/>
                  <c:y val="-2.635046113306992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6672412469083514E-3"/>
                  <c:y val="-1.31752305665350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9.2006894962899655E-3"/>
                  <c:y val="-2.10803689064558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734137745671691E-2"/>
                  <c:y val="-3.1620553359683841E-2"/>
                </c:manualLayout>
              </c:layout>
              <c:spPr>
                <a:noFill/>
                <a:ln>
                  <a:noFill/>
                </a:ln>
                <a:effectLst/>
              </c:spPr>
              <c:txPr>
                <a:bodyPr rot="0" spcFirstLastPara="1" vertOverflow="ellipsis" vert="horz" wrap="square" lIns="38100" tIns="19050" rIns="38100" bIns="19050" anchor="ctr" anchorCtr="1">
                  <a:spAutoFit/>
                </a:bodyPr>
                <a:lstStyle/>
                <a:p>
                  <a:pPr>
                    <a:defRPr sz="1250" b="1" i="0" u="none" strike="noStrike" kern="1200" baseline="0">
                      <a:solidFill>
                        <a:schemeClr val="tx1"/>
                      </a:solidFill>
                      <a:latin typeface="Arial" panose="020B0604020202020204" pitchFamily="34" charset="0"/>
                      <a:ea typeface="Times New Roman"/>
                      <a:cs typeface="Arial" panose="020B0604020202020204" pitchFamily="34" charset="0"/>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3801034244435089E-2"/>
                  <c:y val="-1.8445322793148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2006894962899655E-3"/>
                  <c:y val="-3.16205533596837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6.1337929975266809E-3"/>
                  <c:y val="-2.10803689064558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6.1337929975266809E-3"/>
                  <c:y val="-2.37154150197628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3801034244435031E-2"/>
                  <c:y val="-1.8445322793148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6.1337929975265682E-3"/>
                  <c:y val="-2.371541501976284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panose="020B0604020202020204" pitchFamily="34" charset="0"/>
                    <a:ea typeface="Times New Roman"/>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Sheet1!$B$1:$K$1</c:f>
              <c:numCache>
                <c:formatCode>General</c:formatCode>
                <c:ptCount val="10"/>
                <c:pt idx="0">
                  <c:v>1950</c:v>
                </c:pt>
                <c:pt idx="1">
                  <c:v>1960</c:v>
                </c:pt>
                <c:pt idx="2">
                  <c:v>1970</c:v>
                </c:pt>
                <c:pt idx="3">
                  <c:v>1980</c:v>
                </c:pt>
                <c:pt idx="4">
                  <c:v>1990</c:v>
                </c:pt>
                <c:pt idx="5">
                  <c:v>1995</c:v>
                </c:pt>
                <c:pt idx="6">
                  <c:v>2000</c:v>
                </c:pt>
                <c:pt idx="7">
                  <c:v>2005</c:v>
                </c:pt>
                <c:pt idx="8">
                  <c:v>2010</c:v>
                </c:pt>
                <c:pt idx="9">
                  <c:v>2015</c:v>
                </c:pt>
              </c:numCache>
            </c:numRef>
          </c:cat>
          <c:val>
            <c:numRef>
              <c:f>Sheet1!$B$2:$K$2</c:f>
              <c:numCache>
                <c:formatCode>#,##0.0</c:formatCode>
                <c:ptCount val="10"/>
                <c:pt idx="0">
                  <c:v>4.2</c:v>
                </c:pt>
                <c:pt idx="1">
                  <c:v>16.3</c:v>
                </c:pt>
                <c:pt idx="2">
                  <c:v>46.5</c:v>
                </c:pt>
                <c:pt idx="3">
                  <c:v>64.8</c:v>
                </c:pt>
                <c:pt idx="4">
                  <c:v>69.400000000000006</c:v>
                </c:pt>
                <c:pt idx="5">
                  <c:v>71.5</c:v>
                </c:pt>
                <c:pt idx="6">
                  <c:v>74.400000000000006</c:v>
                </c:pt>
                <c:pt idx="7">
                  <c:v>74.7</c:v>
                </c:pt>
                <c:pt idx="8">
                  <c:v>73.599999999999994</c:v>
                </c:pt>
                <c:pt idx="9">
                  <c:v>73.3</c:v>
                </c:pt>
              </c:numCache>
            </c:numRef>
          </c:val>
        </c:ser>
        <c:dLbls>
          <c:showLegendKey val="0"/>
          <c:showVal val="0"/>
          <c:showCatName val="0"/>
          <c:showSerName val="0"/>
          <c:showPercent val="0"/>
          <c:showBubbleSize val="0"/>
        </c:dLbls>
        <c:gapWidth val="50"/>
        <c:gapDepth val="0"/>
        <c:shape val="box"/>
        <c:axId val="303667112"/>
        <c:axId val="276205040"/>
        <c:axId val="0"/>
      </c:bar3DChart>
      <c:catAx>
        <c:axId val="303667112"/>
        <c:scaling>
          <c:orientation val="minMax"/>
        </c:scaling>
        <c:delete val="0"/>
        <c:axPos val="b"/>
        <c:numFmt formatCode="General" sourceLinked="1"/>
        <c:majorTickMark val="out"/>
        <c:minorTickMark val="none"/>
        <c:tickLblPos val="low"/>
        <c:spPr>
          <a:noFill/>
          <a:ln w="15188" cap="flat" cmpd="sng" algn="ctr">
            <a:solidFill>
              <a:schemeClr val="tx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Arial"/>
                <a:ea typeface="Arial"/>
                <a:cs typeface="Arial"/>
              </a:defRPr>
            </a:pPr>
            <a:endParaRPr lang="es-MX"/>
          </a:p>
        </c:txPr>
        <c:crossAx val="276205040"/>
        <c:crosses val="autoZero"/>
        <c:auto val="1"/>
        <c:lblAlgn val="ctr"/>
        <c:lblOffset val="100"/>
        <c:tickLblSkip val="1"/>
        <c:tickMarkSkip val="1"/>
        <c:noMultiLvlLbl val="0"/>
      </c:catAx>
      <c:valAx>
        <c:axId val="276205040"/>
        <c:scaling>
          <c:orientation val="minMax"/>
          <c:max val="100"/>
        </c:scaling>
        <c:delete val="0"/>
        <c:axPos val="l"/>
        <c:majorGridlines>
          <c:spPr>
            <a:ln w="9525" cap="flat" cmpd="sng" algn="ctr">
              <a:solidFill>
                <a:schemeClr val="tx1">
                  <a:tint val="75000"/>
                  <a:shade val="95000"/>
                  <a:satMod val="105000"/>
                </a:schemeClr>
              </a:solidFill>
              <a:prstDash val="solid"/>
              <a:round/>
            </a:ln>
            <a:effectLst/>
          </c:spPr>
        </c:majorGridlines>
        <c:numFmt formatCode="#,##0" sourceLinked="0"/>
        <c:majorTickMark val="out"/>
        <c:minorTickMark val="none"/>
        <c:tickLblPos val="nextTo"/>
        <c:spPr>
          <a:noFill/>
          <a:ln w="3797" cap="flat" cmpd="sng" algn="ctr">
            <a:solidFill>
              <a:schemeClr val="tx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Arial"/>
                <a:ea typeface="Arial"/>
                <a:cs typeface="Arial"/>
              </a:defRPr>
            </a:pPr>
            <a:endParaRPr lang="es-MX"/>
          </a:p>
        </c:txPr>
        <c:crossAx val="303667112"/>
        <c:crosses val="autoZero"/>
        <c:crossBetween val="between"/>
        <c:majorUnit val="20"/>
      </c:valAx>
      <c:spPr>
        <a:noFill/>
        <a:ln w="30375">
          <a:noFill/>
        </a:ln>
        <a:effectLst/>
      </c:spPr>
    </c:plotArea>
    <c:plotVisOnly val="1"/>
    <c:dispBlanksAs val="gap"/>
    <c:showDLblsOverMax val="0"/>
  </c:chart>
  <c:spPr>
    <a:noFill/>
    <a:ln w="9525" cap="flat" cmpd="sng" algn="ctr">
      <a:noFill/>
      <a:prstDash val="solid"/>
    </a:ln>
    <a:effectLst/>
  </c:spPr>
  <c:txPr>
    <a:bodyPr/>
    <a:lstStyle/>
    <a:p>
      <a:pPr>
        <a:defRPr sz="2153" b="1" i="0" u="none" strike="noStrike" baseline="0">
          <a:solidFill>
            <a:schemeClr val="tx1"/>
          </a:solidFill>
          <a:latin typeface="Times New Roman"/>
          <a:ea typeface="Times New Roman"/>
          <a:cs typeface="Times New Roman"/>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3"/>
      <c:hPercent val="116"/>
      <c:rotY val="14"/>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bar3DChart>
        <c:barDir val="bar"/>
        <c:grouping val="clustered"/>
        <c:varyColors val="0"/>
        <c:ser>
          <c:idx val="0"/>
          <c:order val="0"/>
          <c:tx>
            <c:strRef>
              <c:f>Sheet1!$A$2</c:f>
              <c:strCache>
                <c:ptCount val="1"/>
                <c:pt idx="0">
                  <c:v>Zona Metrolitana del Valle Cuautitlán Texcoco</c:v>
                </c:pt>
              </c:strCache>
            </c:strRef>
          </c:tx>
          <c:spPr>
            <a:solidFill>
              <a:srgbClr val="00B050"/>
            </a:solidFill>
            <a:ln w="25217">
              <a:noFill/>
            </a:ln>
          </c:spPr>
          <c:invertIfNegative val="0"/>
          <c:dLbls>
            <c:dLbl>
              <c:idx val="0"/>
              <c:layout>
                <c:manualLayout>
                  <c:x val="4.4903716783022841E-3"/>
                  <c:y val="-9.1619157377778766E-3"/>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0465241286295866E-3"/>
                  <c:y val="2.0775495410052538E-3"/>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820487426659587E-3"/>
                  <c:y val="-5.2759846739424141E-3"/>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6389192041933636E-3"/>
                  <c:y val="-1.7904045974286194E-3"/>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4574063637163265E-4"/>
                  <c:y val="-1.1437454389625078E-2"/>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4498450933186211E-3"/>
                  <c:y val="-8.743587825054449E-3"/>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6549441456350847E-3"/>
                  <c:y val="-6.1704581783835729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217">
                <a:noFill/>
              </a:ln>
            </c:spPr>
            <c:txPr>
              <a:bodyPr wrap="square" lIns="38100" tIns="19050" rIns="38100" bIns="19050" anchor="ctr">
                <a:spAutoFit/>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Sheet1!$B$1:$J$1</c:f>
              <c:strCache>
                <c:ptCount val="9"/>
                <c:pt idx="0">
                  <c:v>2010-2015</c:v>
                </c:pt>
                <c:pt idx="1">
                  <c:v>2005-2010</c:v>
                </c:pt>
                <c:pt idx="2">
                  <c:v>2000-2005</c:v>
                </c:pt>
                <c:pt idx="3">
                  <c:v>1995-2000</c:v>
                </c:pt>
                <c:pt idx="4">
                  <c:v>1990-1995</c:v>
                </c:pt>
                <c:pt idx="5">
                  <c:v>1980-1990</c:v>
                </c:pt>
                <c:pt idx="6">
                  <c:v>1970-1980</c:v>
                </c:pt>
                <c:pt idx="7">
                  <c:v>1960-1970</c:v>
                </c:pt>
                <c:pt idx="8">
                  <c:v>1950-1960</c:v>
                </c:pt>
              </c:strCache>
            </c:strRef>
          </c:cat>
          <c:val>
            <c:numRef>
              <c:f>Sheet1!$B$2:$J$2</c:f>
              <c:numCache>
                <c:formatCode>General</c:formatCode>
                <c:ptCount val="9"/>
                <c:pt idx="0">
                  <c:v>2.02</c:v>
                </c:pt>
                <c:pt idx="1">
                  <c:v>1.41</c:v>
                </c:pt>
                <c:pt idx="2">
                  <c:v>1.26</c:v>
                </c:pt>
                <c:pt idx="3">
                  <c:v>2.5</c:v>
                </c:pt>
                <c:pt idx="4">
                  <c:v>3.7</c:v>
                </c:pt>
                <c:pt idx="5">
                  <c:v>3.4</c:v>
                </c:pt>
                <c:pt idx="6">
                  <c:v>10.3</c:v>
                </c:pt>
                <c:pt idx="7">
                  <c:v>19.899999999999999</c:v>
                </c:pt>
                <c:pt idx="8">
                  <c:v>18</c:v>
                </c:pt>
              </c:numCache>
            </c:numRef>
          </c:val>
        </c:ser>
        <c:ser>
          <c:idx val="1"/>
          <c:order val="1"/>
          <c:tx>
            <c:strRef>
              <c:f>Sheet1!$A$3</c:f>
              <c:strCache>
                <c:ptCount val="1"/>
                <c:pt idx="0">
                  <c:v>Estado de México</c:v>
                </c:pt>
              </c:strCache>
            </c:strRef>
          </c:tx>
          <c:spPr>
            <a:solidFill>
              <a:srgbClr val="D60043"/>
            </a:solidFill>
            <a:ln w="25217">
              <a:noFill/>
            </a:ln>
          </c:spPr>
          <c:invertIfNegative val="0"/>
          <c:dLbls>
            <c:dLbl>
              <c:idx val="0"/>
              <c:layout>
                <c:manualLayout>
                  <c:x val="-1.6037320945142511E-3"/>
                  <c:y val="-1.3820854593881821E-2"/>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1515576998882282E-3"/>
                  <c:y val="-1.1918458609829782E-2"/>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7061561967559489E-3"/>
                  <c:y val="-1.5395050223642669E-2"/>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113419055964826E-3"/>
                  <c:y val="-1.5786412748263881E-2"/>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1618685231578159E-4"/>
                  <c:y val="-1.6177775272884925E-2"/>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3809010323854326E-3"/>
                  <c:y val="-1.6568894866081624E-2"/>
                </c:manualLayout>
              </c:layout>
              <c:numFmt formatCode="#,##0.0" sourceLinked="0"/>
              <c:spPr>
                <a:noFill/>
                <a:ln w="25217">
                  <a:noFill/>
                </a:ln>
              </c:spPr>
              <c:txPr>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3098882912701694E-3"/>
                  <c:y val="-1.23409163567671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1.23409163567671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
                  <c:y val="-1.542614544595894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217">
                <a:noFill/>
              </a:ln>
            </c:spPr>
            <c:txPr>
              <a:bodyPr wrap="square" lIns="38100" tIns="19050" rIns="38100" bIns="19050" anchor="ctr">
                <a:spAutoFit/>
              </a:bodyPr>
              <a:lstStyle/>
              <a:p>
                <a:pPr>
                  <a:defRPr sz="1200" b="1" i="0" u="none" strike="noStrike" baseline="0">
                    <a:solidFill>
                      <a:srgbClr val="000000"/>
                    </a:solidFill>
                    <a:latin typeface="Arial"/>
                    <a:ea typeface="Arial"/>
                    <a:cs typeface="Arial"/>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2010-2015</c:v>
                </c:pt>
                <c:pt idx="1">
                  <c:v>2005-2010</c:v>
                </c:pt>
                <c:pt idx="2">
                  <c:v>2000-2005</c:v>
                </c:pt>
                <c:pt idx="3">
                  <c:v>1995-2000</c:v>
                </c:pt>
                <c:pt idx="4">
                  <c:v>1990-1995</c:v>
                </c:pt>
                <c:pt idx="5">
                  <c:v>1980-1990</c:v>
                </c:pt>
                <c:pt idx="6">
                  <c:v>1970-1980</c:v>
                </c:pt>
                <c:pt idx="7">
                  <c:v>1960-1970</c:v>
                </c:pt>
                <c:pt idx="8">
                  <c:v>1950-1960</c:v>
                </c:pt>
              </c:strCache>
            </c:strRef>
          </c:cat>
          <c:val>
            <c:numRef>
              <c:f>Sheet1!$B$3:$J$3</c:f>
              <c:numCache>
                <c:formatCode>General</c:formatCode>
                <c:ptCount val="9"/>
                <c:pt idx="0">
                  <c:v>2.12</c:v>
                </c:pt>
                <c:pt idx="1">
                  <c:v>1.74</c:v>
                </c:pt>
                <c:pt idx="2">
                  <c:v>1.19</c:v>
                </c:pt>
                <c:pt idx="3">
                  <c:v>2.7</c:v>
                </c:pt>
                <c:pt idx="4">
                  <c:v>3.2</c:v>
                </c:pt>
                <c:pt idx="5">
                  <c:v>2.7</c:v>
                </c:pt>
                <c:pt idx="6">
                  <c:v>6.8</c:v>
                </c:pt>
                <c:pt idx="7">
                  <c:v>7.6</c:v>
                </c:pt>
                <c:pt idx="8">
                  <c:v>3.1</c:v>
                </c:pt>
              </c:numCache>
            </c:numRef>
          </c:val>
        </c:ser>
        <c:dLbls>
          <c:showLegendKey val="0"/>
          <c:showVal val="1"/>
          <c:showCatName val="0"/>
          <c:showSerName val="0"/>
          <c:showPercent val="0"/>
          <c:showBubbleSize val="0"/>
        </c:dLbls>
        <c:gapWidth val="70"/>
        <c:gapDepth val="0"/>
        <c:shape val="box"/>
        <c:axId val="276205824"/>
        <c:axId val="276206216"/>
        <c:axId val="0"/>
      </c:bar3DChart>
      <c:catAx>
        <c:axId val="276205824"/>
        <c:scaling>
          <c:orientation val="minMax"/>
        </c:scaling>
        <c:delete val="0"/>
        <c:axPos val="l"/>
        <c:numFmt formatCode="General" sourceLinked="1"/>
        <c:majorTickMark val="out"/>
        <c:minorTickMark val="none"/>
        <c:tickLblPos val="low"/>
        <c:spPr>
          <a:ln w="12608">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s-MX"/>
          </a:p>
        </c:txPr>
        <c:crossAx val="276206216"/>
        <c:crosses val="autoZero"/>
        <c:auto val="1"/>
        <c:lblAlgn val="ctr"/>
        <c:lblOffset val="100"/>
        <c:tickLblSkip val="1"/>
        <c:tickMarkSkip val="1"/>
        <c:noMultiLvlLbl val="0"/>
      </c:catAx>
      <c:valAx>
        <c:axId val="276206216"/>
        <c:scaling>
          <c:orientation val="minMax"/>
        </c:scaling>
        <c:delete val="0"/>
        <c:axPos val="b"/>
        <c:majorGridlines/>
        <c:numFmt formatCode="General" sourceLinked="1"/>
        <c:majorTickMark val="out"/>
        <c:minorTickMark val="none"/>
        <c:tickLblPos val="nextTo"/>
        <c:spPr>
          <a:ln w="3152">
            <a:solidFill>
              <a:schemeClr val="tx1"/>
            </a:solidFill>
            <a:prstDash val="solid"/>
          </a:ln>
        </c:spPr>
        <c:txPr>
          <a:bodyPr rot="0" vert="horz"/>
          <a:lstStyle/>
          <a:p>
            <a:pPr>
              <a:defRPr sz="1464" b="1" i="0" u="none" strike="noStrike" baseline="0">
                <a:solidFill>
                  <a:schemeClr val="tx1"/>
                </a:solidFill>
                <a:latin typeface="Arial"/>
                <a:ea typeface="Arial"/>
                <a:cs typeface="Arial"/>
              </a:defRPr>
            </a:pPr>
            <a:endParaRPr lang="es-MX"/>
          </a:p>
        </c:txPr>
        <c:crossAx val="276205824"/>
        <c:crosses val="autoZero"/>
        <c:crossBetween val="between"/>
      </c:valAx>
      <c:spPr>
        <a:noFill/>
        <a:ln w="25217">
          <a:noFill/>
        </a:ln>
      </c:spPr>
    </c:plotArea>
    <c:legend>
      <c:legendPos val="r"/>
      <c:layout>
        <c:manualLayout>
          <c:xMode val="edge"/>
          <c:yMode val="edge"/>
          <c:x val="0.71339950372208438"/>
          <c:y val="0.75229357798165142"/>
          <c:w val="0.28660049627791562"/>
          <c:h val="0.17660550458715596"/>
        </c:manualLayout>
      </c:layout>
      <c:overlay val="0"/>
      <c:spPr>
        <a:noFill/>
        <a:ln w="25217">
          <a:noFill/>
        </a:ln>
      </c:spPr>
      <c:txPr>
        <a:bodyPr/>
        <a:lstStyle/>
        <a:p>
          <a:pPr>
            <a:defRPr sz="1092" b="1" i="0" u="none" strike="noStrike" baseline="0">
              <a:solidFill>
                <a:schemeClr val="tx1"/>
              </a:solidFill>
              <a:latin typeface="Arial"/>
              <a:ea typeface="Arial"/>
              <a:cs typeface="Arial"/>
            </a:defRPr>
          </a:pPr>
          <a:endParaRPr lang="es-MX"/>
        </a:p>
      </c:txPr>
    </c:legend>
    <c:plotVisOnly val="1"/>
    <c:dispBlanksAs val="gap"/>
    <c:showDLblsOverMax val="0"/>
  </c:chart>
  <c:spPr>
    <a:noFill/>
    <a:ln>
      <a:noFill/>
    </a:ln>
  </c:spPr>
  <c:txPr>
    <a:bodyPr/>
    <a:lstStyle/>
    <a:p>
      <a:pPr>
        <a:defRPr sz="1787" b="1" i="0" u="none" strike="noStrike" baseline="0">
          <a:solidFill>
            <a:schemeClr val="tx1"/>
          </a:solidFill>
          <a:latin typeface="Times New Roman"/>
          <a:ea typeface="Times New Roman"/>
          <a:cs typeface="Times New Roman"/>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10344827586208"/>
          <c:y val="3.5545023696682464E-2"/>
          <c:w val="0.56137931034482758"/>
          <c:h val="0.78436018957345977"/>
        </c:manualLayout>
      </c:layout>
      <c:lineChart>
        <c:grouping val="standard"/>
        <c:varyColors val="0"/>
        <c:ser>
          <c:idx val="0"/>
          <c:order val="0"/>
          <c:tx>
            <c:strRef>
              <c:f>Sheet1!$A$2</c:f>
              <c:strCache>
                <c:ptCount val="1"/>
                <c:pt idx="0">
                  <c:v>Estado de México</c:v>
                </c:pt>
              </c:strCache>
            </c:strRef>
          </c:tx>
          <c:spPr>
            <a:ln>
              <a:solidFill>
                <a:srgbClr val="00B050"/>
              </a:solidFill>
            </a:ln>
          </c:spPr>
          <c:marker>
            <c:symbol val="none"/>
          </c:marker>
          <c:dLbls>
            <c:dLbl>
              <c:idx val="0"/>
              <c:layout>
                <c:manualLayout>
                  <c:x val="-3.2271593666585393E-3"/>
                  <c:y val="-2.21702878864252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522217149963428E-2"/>
                  <c:y val="-3.32554318296380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7112332716573201E-2"/>
                  <c:y val="-2.494157387222854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8725912399902536E-2"/>
                  <c:y val="-2.21702878864253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0658013983256183E-2"/>
                  <c:y val="-2.21702878864253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7430854616597587E-2"/>
                  <c:y val="-1.385642992901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7430854616597587E-2"/>
                  <c:y val="-2.21702878864252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7430854616597587E-2"/>
                  <c:y val="-2.21702878864252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5817274933268432E-2"/>
                  <c:y val="-2.49415738722284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2271593666585392E-2"/>
                  <c:y val="-1.939900190062212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200">
                    <a:latin typeface="Arial" panose="020B0604020202020204" pitchFamily="34" charset="0"/>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Sheet1!$B$1:$K$1</c:f>
              <c:numCache>
                <c:formatCode>General</c:formatCode>
                <c:ptCount val="10"/>
                <c:pt idx="0">
                  <c:v>1950</c:v>
                </c:pt>
                <c:pt idx="1">
                  <c:v>1960</c:v>
                </c:pt>
                <c:pt idx="2">
                  <c:v>1970</c:v>
                </c:pt>
                <c:pt idx="3">
                  <c:v>1980</c:v>
                </c:pt>
                <c:pt idx="4">
                  <c:v>1990</c:v>
                </c:pt>
                <c:pt idx="5">
                  <c:v>1995</c:v>
                </c:pt>
                <c:pt idx="6">
                  <c:v>2000</c:v>
                </c:pt>
                <c:pt idx="7">
                  <c:v>2005</c:v>
                </c:pt>
                <c:pt idx="8">
                  <c:v>2010</c:v>
                </c:pt>
                <c:pt idx="9">
                  <c:v>2015</c:v>
                </c:pt>
              </c:numCache>
            </c:numRef>
          </c:cat>
          <c:val>
            <c:numRef>
              <c:f>Sheet1!$B$2:$K$2</c:f>
              <c:numCache>
                <c:formatCode>#,##0</c:formatCode>
                <c:ptCount val="10"/>
                <c:pt idx="0">
                  <c:v>63.174398015904799</c:v>
                </c:pt>
                <c:pt idx="1">
                  <c:v>86.093360836983891</c:v>
                </c:pt>
                <c:pt idx="2">
                  <c:v>173.8870856352338</c:v>
                </c:pt>
                <c:pt idx="3">
                  <c:v>343.1454959566513</c:v>
                </c:pt>
                <c:pt idx="4">
                  <c:v>445.2798353700382</c:v>
                </c:pt>
                <c:pt idx="5">
                  <c:v>531.11544021022587</c:v>
                </c:pt>
                <c:pt idx="6">
                  <c:v>594.11287480770375</c:v>
                </c:pt>
                <c:pt idx="7">
                  <c:v>635.43045342192181</c:v>
                </c:pt>
                <c:pt idx="8">
                  <c:v>688.43179110387075</c:v>
                </c:pt>
                <c:pt idx="9">
                  <c:v>765.30160826418717</c:v>
                </c:pt>
              </c:numCache>
            </c:numRef>
          </c:val>
          <c:smooth val="0"/>
        </c:ser>
        <c:ser>
          <c:idx val="1"/>
          <c:order val="1"/>
          <c:tx>
            <c:strRef>
              <c:f>Sheet1!$A$3</c:f>
              <c:strCache>
                <c:ptCount val="1"/>
                <c:pt idx="0">
                  <c:v>Zona Metropolitana del Valle Cuatitlán Texcoco</c:v>
                </c:pt>
              </c:strCache>
            </c:strRef>
          </c:tx>
          <c:marker>
            <c:symbol val="none"/>
          </c:marker>
          <c:dLbls>
            <c:dLbl>
              <c:idx val="0"/>
              <c:layout>
                <c:manualLayout>
                  <c:x val="-3.3914903873213803E-2"/>
                  <c:y val="-2.862302000344784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0497322111706253E-2"/>
                  <c:y val="-7.884362680683310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355776587605203E-2"/>
                  <c:y val="-2.628120893561108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3664881407804187E-2"/>
                  <c:y val="-2.10249671484888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2846212700841567E-2"/>
                  <c:y val="2.10249671484888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9074215761285386E-2"/>
                  <c:y val="-3.15374507227332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0604437643458302E-2"/>
                  <c:y val="3.153745072273319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9300576734036067E-2"/>
                  <c:y val="-1.605512895208293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5195103289977048E-2"/>
                  <c:y val="-2.890932982917214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6725325172149964E-2"/>
                  <c:y val="-2.628120893561103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100">
                    <a:latin typeface="Arial" panose="020B0604020202020204" pitchFamily="34" charset="0"/>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Sheet1!$B$1:$K$1</c:f>
              <c:numCache>
                <c:formatCode>General</c:formatCode>
                <c:ptCount val="10"/>
                <c:pt idx="0">
                  <c:v>1950</c:v>
                </c:pt>
                <c:pt idx="1">
                  <c:v>1960</c:v>
                </c:pt>
                <c:pt idx="2">
                  <c:v>1970</c:v>
                </c:pt>
                <c:pt idx="3">
                  <c:v>1980</c:v>
                </c:pt>
                <c:pt idx="4">
                  <c:v>1990</c:v>
                </c:pt>
                <c:pt idx="5">
                  <c:v>1995</c:v>
                </c:pt>
                <c:pt idx="6">
                  <c:v>2000</c:v>
                </c:pt>
                <c:pt idx="7">
                  <c:v>2005</c:v>
                </c:pt>
                <c:pt idx="8">
                  <c:v>2010</c:v>
                </c:pt>
                <c:pt idx="9">
                  <c:v>2015</c:v>
                </c:pt>
              </c:numCache>
            </c:numRef>
          </c:cat>
          <c:val>
            <c:numRef>
              <c:f>Sheet1!$B$3:$K$3</c:f>
              <c:numCache>
                <c:formatCode>#,##0</c:formatCode>
                <c:ptCount val="10"/>
                <c:pt idx="0">
                  <c:v>252.33993314476726</c:v>
                </c:pt>
                <c:pt idx="1">
                  <c:v>709.23663420907576</c:v>
                </c:pt>
                <c:pt idx="2">
                  <c:v>1974.465869948054</c:v>
                </c:pt>
                <c:pt idx="3">
                  <c:v>2439.0798937535437</c:v>
                </c:pt>
                <c:pt idx="4">
                  <c:v>2244.8980197138817</c:v>
                </c:pt>
                <c:pt idx="5">
                  <c:v>2402.018051111334</c:v>
                </c:pt>
                <c:pt idx="6">
                  <c:v>1587.8600350319766</c:v>
                </c:pt>
                <c:pt idx="7">
                  <c:v>1702.3784012638291</c:v>
                </c:pt>
                <c:pt idx="8">
                  <c:v>1817.2346917805376</c:v>
                </c:pt>
                <c:pt idx="9">
                  <c:v>2010.8825070950516</c:v>
                </c:pt>
              </c:numCache>
            </c:numRef>
          </c:val>
          <c:smooth val="0"/>
        </c:ser>
        <c:dLbls>
          <c:showLegendKey val="0"/>
          <c:showVal val="0"/>
          <c:showCatName val="0"/>
          <c:showSerName val="0"/>
          <c:showPercent val="0"/>
          <c:showBubbleSize val="0"/>
        </c:dLbls>
        <c:smooth val="0"/>
        <c:axId val="276207392"/>
        <c:axId val="276207000"/>
      </c:lineChart>
      <c:catAx>
        <c:axId val="276207392"/>
        <c:scaling>
          <c:orientation val="minMax"/>
        </c:scaling>
        <c:delete val="0"/>
        <c:axPos val="b"/>
        <c:numFmt formatCode="General" sourceLinked="1"/>
        <c:majorTickMark val="out"/>
        <c:minorTickMark val="none"/>
        <c:tickLblPos val="low"/>
        <c:spPr>
          <a:ln w="15227">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s-MX"/>
          </a:p>
        </c:txPr>
        <c:crossAx val="276207000"/>
        <c:crosses val="autoZero"/>
        <c:auto val="1"/>
        <c:lblAlgn val="ctr"/>
        <c:lblOffset val="100"/>
        <c:noMultiLvlLbl val="0"/>
      </c:catAx>
      <c:valAx>
        <c:axId val="276207000"/>
        <c:scaling>
          <c:orientation val="minMax"/>
        </c:scaling>
        <c:delete val="0"/>
        <c:axPos val="l"/>
        <c:majorGridlines/>
        <c:numFmt formatCode="#,##0" sourceLinked="0"/>
        <c:majorTickMark val="out"/>
        <c:minorTickMark val="none"/>
        <c:tickLblPos val="nextTo"/>
        <c:spPr>
          <a:ln w="3807">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s-MX"/>
          </a:p>
        </c:txPr>
        <c:crossAx val="276207392"/>
        <c:crosses val="autoZero"/>
        <c:crossBetween val="between"/>
      </c:valAx>
      <c:spPr>
        <a:noFill/>
        <a:ln w="12700">
          <a:solidFill>
            <a:schemeClr val="tx1"/>
          </a:solidFill>
          <a:prstDash val="solid"/>
        </a:ln>
      </c:spPr>
    </c:plotArea>
    <c:legend>
      <c:legendPos val="r"/>
      <c:layout>
        <c:manualLayout>
          <c:xMode val="edge"/>
          <c:yMode val="edge"/>
          <c:x val="0.12"/>
          <c:y val="0.87440758293838861"/>
          <c:w val="0.77547789311339899"/>
          <c:h val="0.12559251709830621"/>
        </c:manualLayout>
      </c:layout>
      <c:overlay val="0"/>
      <c:spPr>
        <a:noFill/>
        <a:ln w="30454">
          <a:noFill/>
        </a:ln>
      </c:spPr>
      <c:txPr>
        <a:bodyPr/>
        <a:lstStyle/>
        <a:p>
          <a:pPr>
            <a:defRPr sz="1200" b="1" i="0" u="none" strike="noStrike" baseline="0">
              <a:solidFill>
                <a:schemeClr val="tx1"/>
              </a:solidFill>
              <a:latin typeface="Arial"/>
              <a:ea typeface="Arial"/>
              <a:cs typeface="Arial"/>
            </a:defRPr>
          </a:pPr>
          <a:endParaRPr lang="es-MX"/>
        </a:p>
      </c:txPr>
    </c:legend>
    <c:plotVisOnly val="1"/>
    <c:dispBlanksAs val="gap"/>
    <c:showDLblsOverMax val="0"/>
  </c:chart>
  <c:spPr>
    <a:noFill/>
    <a:ln>
      <a:noFill/>
    </a:ln>
  </c:spPr>
  <c:txPr>
    <a:bodyPr/>
    <a:lstStyle/>
    <a:p>
      <a:pPr>
        <a:defRPr sz="2158" b="1" i="0" u="none" strike="noStrike" baseline="0">
          <a:solidFill>
            <a:schemeClr val="tx1"/>
          </a:solidFill>
          <a:latin typeface="Times New Roman"/>
          <a:ea typeface="Times New Roman"/>
          <a:cs typeface="Times New Roman"/>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0"/>
      <c:hPercent val="125"/>
      <c:rotY val="0"/>
      <c:depthPercent val="13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23875432525951557"/>
          <c:y val="0.11848341232227488"/>
          <c:w val="0.69204152249134943"/>
          <c:h val="0.85308056872037918"/>
        </c:manualLayout>
      </c:layout>
      <c:bar3DChart>
        <c:barDir val="bar"/>
        <c:grouping val="stacked"/>
        <c:varyColors val="0"/>
        <c:ser>
          <c:idx val="0"/>
          <c:order val="0"/>
          <c:tx>
            <c:strRef>
              <c:f>Sheet1!$A$2</c:f>
              <c:strCache>
                <c:ptCount val="1"/>
                <c:pt idx="0">
                  <c:v>Mujeres</c:v>
                </c:pt>
              </c:strCache>
            </c:strRef>
          </c:tx>
          <c:spPr>
            <a:solidFill>
              <a:srgbClr val="FF99FF"/>
            </a:solidFill>
            <a:ln w="25398">
              <a:noFill/>
            </a:ln>
          </c:spPr>
          <c:invertIfNegative val="0"/>
          <c:cat>
            <c:strRef>
              <c:f>Sheet1!$B$1:$S$1</c:f>
              <c:strCache>
                <c:ptCount val="18"/>
                <c:pt idx="0">
                  <c:v>    0 - 4</c:v>
                </c:pt>
                <c:pt idx="1">
                  <c:v>    5 - 9</c:v>
                </c:pt>
                <c:pt idx="2">
                  <c:v> 10-14</c:v>
                </c:pt>
                <c:pt idx="3">
                  <c:v> 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 y +</c:v>
                </c:pt>
              </c:strCache>
            </c:strRef>
          </c:cat>
          <c:val>
            <c:numRef>
              <c:f>Sheet1!$B$2:$S$2</c:f>
              <c:numCache>
                <c:formatCode>#,##0.0</c:formatCode>
                <c:ptCount val="18"/>
                <c:pt idx="0">
                  <c:v>4.9393879628046689</c:v>
                </c:pt>
                <c:pt idx="1">
                  <c:v>5.2214580998397757</c:v>
                </c:pt>
                <c:pt idx="2">
                  <c:v>4.9134159198464378</c:v>
                </c:pt>
                <c:pt idx="3">
                  <c:v>5.0119578117974033</c:v>
                </c:pt>
                <c:pt idx="4">
                  <c:v>5.0469292548640379</c:v>
                </c:pt>
                <c:pt idx="5">
                  <c:v>4.8081732202891008</c:v>
                </c:pt>
                <c:pt idx="6">
                  <c:v>4.188199723881576</c:v>
                </c:pt>
                <c:pt idx="7">
                  <c:v>3.6712832118397216</c:v>
                </c:pt>
                <c:pt idx="8">
                  <c:v>2.9264058407235476</c:v>
                </c:pt>
                <c:pt idx="9">
                  <c:v>2.2007278739435452</c:v>
                </c:pt>
                <c:pt idx="10">
                  <c:v>1.7177258628803376</c:v>
                </c:pt>
                <c:pt idx="11">
                  <c:v>1.2115942647654296</c:v>
                </c:pt>
                <c:pt idx="12">
                  <c:v>0.97034466778873552</c:v>
                </c:pt>
                <c:pt idx="13">
                  <c:v>0.70507272685106981</c:v>
                </c:pt>
                <c:pt idx="14">
                  <c:v>0.48215030044861551</c:v>
                </c:pt>
                <c:pt idx="15">
                  <c:v>0.32514822330087323</c:v>
                </c:pt>
                <c:pt idx="16">
                  <c:v>0.17280490059921433</c:v>
                </c:pt>
                <c:pt idx="17">
                  <c:v>0.18641174728535201</c:v>
                </c:pt>
              </c:numCache>
            </c:numRef>
          </c:val>
        </c:ser>
        <c:ser>
          <c:idx val="1"/>
          <c:order val="1"/>
          <c:tx>
            <c:strRef>
              <c:f>Sheet1!$A$3</c:f>
              <c:strCache>
                <c:ptCount val="1"/>
                <c:pt idx="0">
                  <c:v>Hombres</c:v>
                </c:pt>
              </c:strCache>
            </c:strRef>
          </c:tx>
          <c:spPr>
            <a:solidFill>
              <a:srgbClr val="00CCFF"/>
            </a:solidFill>
            <a:ln w="25398">
              <a:noFill/>
            </a:ln>
          </c:spPr>
          <c:invertIfNegative val="0"/>
          <c:cat>
            <c:strRef>
              <c:f>Sheet1!$B$1:$S$1</c:f>
              <c:strCache>
                <c:ptCount val="18"/>
                <c:pt idx="0">
                  <c:v>    0 - 4</c:v>
                </c:pt>
                <c:pt idx="1">
                  <c:v>    5 - 9</c:v>
                </c:pt>
                <c:pt idx="2">
                  <c:v> 10-14</c:v>
                </c:pt>
                <c:pt idx="3">
                  <c:v> 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 y +</c:v>
                </c:pt>
              </c:strCache>
            </c:strRef>
          </c:cat>
          <c:val>
            <c:numRef>
              <c:f>Sheet1!$B$3:$S$3</c:f>
              <c:numCache>
                <c:formatCode>#,##0.0</c:formatCode>
                <c:ptCount val="18"/>
                <c:pt idx="0">
                  <c:v>-5.1160922613984017</c:v>
                </c:pt>
                <c:pt idx="1">
                  <c:v>-5.3577728444692276</c:v>
                </c:pt>
                <c:pt idx="2">
                  <c:v>-5.0252670728471163</c:v>
                </c:pt>
                <c:pt idx="3">
                  <c:v>-4.9060481099515298</c:v>
                </c:pt>
                <c:pt idx="4">
                  <c:v>-4.7162500433551493</c:v>
                </c:pt>
                <c:pt idx="5">
                  <c:v>-4.4031078612479266</c:v>
                </c:pt>
                <c:pt idx="6">
                  <c:v>-3.8314766383987675</c:v>
                </c:pt>
                <c:pt idx="7">
                  <c:v>-3.3521687938566829</c:v>
                </c:pt>
                <c:pt idx="8">
                  <c:v>-2.7274031425453669</c:v>
                </c:pt>
                <c:pt idx="9">
                  <c:v>-2.0626378770692204</c:v>
                </c:pt>
                <c:pt idx="10">
                  <c:v>-1.6374393104879235</c:v>
                </c:pt>
                <c:pt idx="11">
                  <c:v>-1.1531751258633318</c:v>
                </c:pt>
                <c:pt idx="12">
                  <c:v>-0.88773899974694959</c:v>
                </c:pt>
                <c:pt idx="13">
                  <c:v>-0.61308798047509849</c:v>
                </c:pt>
                <c:pt idx="14">
                  <c:v>-0.40847220149954433</c:v>
                </c:pt>
                <c:pt idx="15">
                  <c:v>-0.26956127873163666</c:v>
                </c:pt>
                <c:pt idx="16">
                  <c:v>-0.12314914561111469</c:v>
                </c:pt>
                <c:pt idx="17">
                  <c:v>-0.1128157409256391</c:v>
                </c:pt>
              </c:numCache>
            </c:numRef>
          </c:val>
        </c:ser>
        <c:dLbls>
          <c:showLegendKey val="0"/>
          <c:showVal val="0"/>
          <c:showCatName val="0"/>
          <c:showSerName val="0"/>
          <c:showPercent val="0"/>
          <c:showBubbleSize val="0"/>
        </c:dLbls>
        <c:gapWidth val="40"/>
        <c:gapDepth val="0"/>
        <c:shape val="box"/>
        <c:axId val="276208176"/>
        <c:axId val="276208568"/>
        <c:axId val="0"/>
      </c:bar3DChart>
      <c:catAx>
        <c:axId val="276208176"/>
        <c:scaling>
          <c:orientation val="minMax"/>
        </c:scaling>
        <c:delete val="0"/>
        <c:axPos val="l"/>
        <c:numFmt formatCode="General" sourceLinked="1"/>
        <c:majorTickMark val="out"/>
        <c:minorTickMark val="none"/>
        <c:tickLblPos val="low"/>
        <c:spPr>
          <a:ln w="6349">
            <a:noFill/>
          </a:ln>
        </c:spPr>
        <c:txPr>
          <a:bodyPr rot="0" vert="horz"/>
          <a:lstStyle/>
          <a:p>
            <a:pPr>
              <a:defRPr sz="1000" b="0" i="0" u="none" strike="noStrike" baseline="0">
                <a:solidFill>
                  <a:schemeClr val="tx1"/>
                </a:solidFill>
                <a:latin typeface="Arial"/>
                <a:ea typeface="Arial"/>
                <a:cs typeface="Arial"/>
              </a:defRPr>
            </a:pPr>
            <a:endParaRPr lang="es-MX"/>
          </a:p>
        </c:txPr>
        <c:crossAx val="276208568"/>
        <c:crossesAt val="0"/>
        <c:auto val="1"/>
        <c:lblAlgn val="ctr"/>
        <c:lblOffset val="100"/>
        <c:tickLblSkip val="1"/>
        <c:tickMarkSkip val="1"/>
        <c:noMultiLvlLbl val="0"/>
      </c:catAx>
      <c:valAx>
        <c:axId val="276208568"/>
        <c:scaling>
          <c:orientation val="minMax"/>
        </c:scaling>
        <c:delete val="1"/>
        <c:axPos val="b"/>
        <c:majorGridlines>
          <c:spPr>
            <a:ln w="3175">
              <a:solidFill>
                <a:schemeClr val="tx1"/>
              </a:solidFill>
              <a:prstDash val="solid"/>
            </a:ln>
          </c:spPr>
        </c:majorGridlines>
        <c:numFmt formatCode="#,##0.0" sourceLinked="1"/>
        <c:majorTickMark val="out"/>
        <c:minorTickMark val="none"/>
        <c:tickLblPos val="nextTo"/>
        <c:crossAx val="276208176"/>
        <c:crosses val="autoZero"/>
        <c:crossBetween val="between"/>
        <c:majorUnit val="1"/>
      </c:valAx>
      <c:spPr>
        <a:noFill/>
        <a:ln w="25398">
          <a:noFill/>
        </a:ln>
      </c:spPr>
    </c:plotArea>
    <c:plotVisOnly val="1"/>
    <c:dispBlanksAs val="gap"/>
    <c:showDLblsOverMax val="0"/>
  </c:chart>
  <c:spPr>
    <a:noFill/>
    <a:ln>
      <a:noFill/>
    </a:ln>
  </c:spPr>
  <c:txPr>
    <a:bodyPr/>
    <a:lstStyle/>
    <a:p>
      <a:pPr>
        <a:defRPr sz="1300" b="1" i="0" u="none" strike="noStrike" baseline="0">
          <a:solidFill>
            <a:schemeClr val="tx1"/>
          </a:solidFill>
          <a:latin typeface="Times New Roman"/>
          <a:ea typeface="Times New Roman"/>
          <a:cs typeface="Times New Roman"/>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0"/>
      <c:hPercent val="125"/>
      <c:rotY val="0"/>
      <c:depthPercent val="13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23875432525951557"/>
          <c:y val="0.11848341232227488"/>
          <c:w val="0.69204152249134943"/>
          <c:h val="0.85308056872037918"/>
        </c:manualLayout>
      </c:layout>
      <c:bar3DChart>
        <c:barDir val="bar"/>
        <c:grouping val="stacked"/>
        <c:varyColors val="0"/>
        <c:ser>
          <c:idx val="0"/>
          <c:order val="0"/>
          <c:tx>
            <c:strRef>
              <c:f>Sheet1!$A$2</c:f>
              <c:strCache>
                <c:ptCount val="1"/>
                <c:pt idx="0">
                  <c:v>Mujeres</c:v>
                </c:pt>
              </c:strCache>
            </c:strRef>
          </c:tx>
          <c:spPr>
            <a:solidFill>
              <a:srgbClr val="FF99FF"/>
            </a:solidFill>
            <a:ln w="25398">
              <a:noFill/>
            </a:ln>
          </c:spPr>
          <c:invertIfNegative val="0"/>
          <c:cat>
            <c:strRef>
              <c:f>Sheet1!$B$1:$S$1</c:f>
              <c:strCache>
                <c:ptCount val="18"/>
                <c:pt idx="0">
                  <c:v>    0 - 4</c:v>
                </c:pt>
                <c:pt idx="1">
                  <c:v>    5 - 9</c:v>
                </c:pt>
                <c:pt idx="2">
                  <c:v> 10-14</c:v>
                </c:pt>
                <c:pt idx="3">
                  <c:v> 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 y +</c:v>
                </c:pt>
              </c:strCache>
            </c:strRef>
          </c:cat>
          <c:val>
            <c:numRef>
              <c:f>Sheet1!$B$2:$S$2</c:f>
              <c:numCache>
                <c:formatCode>0.0</c:formatCode>
                <c:ptCount val="18"/>
                <c:pt idx="0">
                  <c:v>4.9316424459090209</c:v>
                </c:pt>
                <c:pt idx="1">
                  <c:v>5.1045217963798928</c:v>
                </c:pt>
                <c:pt idx="2">
                  <c:v>4.7054950771971908</c:v>
                </c:pt>
                <c:pt idx="3">
                  <c:v>4.843614398478846</c:v>
                </c:pt>
                <c:pt idx="4">
                  <c:v>4.6939851337570522</c:v>
                </c:pt>
                <c:pt idx="5">
                  <c:v>4.3511729783359838</c:v>
                </c:pt>
                <c:pt idx="6">
                  <c:v>4.2731816015856099</c:v>
                </c:pt>
                <c:pt idx="7">
                  <c:v>4.0897591429235716</c:v>
                </c:pt>
                <c:pt idx="8">
                  <c:v>3.3754520530286118</c:v>
                </c:pt>
                <c:pt idx="9">
                  <c:v>2.775645880476143</c:v>
                </c:pt>
                <c:pt idx="10">
                  <c:v>2.2315478341739428</c:v>
                </c:pt>
                <c:pt idx="11">
                  <c:v>1.571751836411476</c:v>
                </c:pt>
                <c:pt idx="12">
                  <c:v>1.2092806975946522</c:v>
                </c:pt>
                <c:pt idx="13">
                  <c:v>0.86085168977479642</c:v>
                </c:pt>
                <c:pt idx="14">
                  <c:v>0.68590054948469981</c:v>
                </c:pt>
                <c:pt idx="15">
                  <c:v>0.45137394194844926</c:v>
                </c:pt>
                <c:pt idx="16">
                  <c:v>0.29552930776898162</c:v>
                </c:pt>
                <c:pt idx="17">
                  <c:v>0.28171737564081611</c:v>
                </c:pt>
              </c:numCache>
            </c:numRef>
          </c:val>
        </c:ser>
        <c:ser>
          <c:idx val="1"/>
          <c:order val="1"/>
          <c:tx>
            <c:strRef>
              <c:f>Sheet1!$A$3</c:f>
              <c:strCache>
                <c:ptCount val="1"/>
                <c:pt idx="0">
                  <c:v>Hombres</c:v>
                </c:pt>
              </c:strCache>
            </c:strRef>
          </c:tx>
          <c:spPr>
            <a:solidFill>
              <a:srgbClr val="00CCFF"/>
            </a:solidFill>
            <a:ln w="25398">
              <a:noFill/>
            </a:ln>
          </c:spPr>
          <c:invertIfNegative val="0"/>
          <c:cat>
            <c:strRef>
              <c:f>Sheet1!$B$1:$S$1</c:f>
              <c:strCache>
                <c:ptCount val="18"/>
                <c:pt idx="0">
                  <c:v>    0 - 4</c:v>
                </c:pt>
                <c:pt idx="1">
                  <c:v>    5 - 9</c:v>
                </c:pt>
                <c:pt idx="2">
                  <c:v> 10-14</c:v>
                </c:pt>
                <c:pt idx="3">
                  <c:v> 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 y +</c:v>
                </c:pt>
              </c:strCache>
            </c:strRef>
          </c:cat>
          <c:val>
            <c:numRef>
              <c:f>Sheet1!$B$3:$S$3</c:f>
              <c:numCache>
                <c:formatCode>0.0</c:formatCode>
                <c:ptCount val="18"/>
                <c:pt idx="0">
                  <c:v>-5.0617048067825792</c:v>
                </c:pt>
                <c:pt idx="1">
                  <c:v>-5.2018498781096989</c:v>
                </c:pt>
                <c:pt idx="2">
                  <c:v>-4.8162207330913178</c:v>
                </c:pt>
                <c:pt idx="3">
                  <c:v>-4.8199499547659226</c:v>
                </c:pt>
                <c:pt idx="4">
                  <c:v>-4.5037948283522136</c:v>
                </c:pt>
                <c:pt idx="5">
                  <c:v>-3.9813815154912326</c:v>
                </c:pt>
                <c:pt idx="6">
                  <c:v>-3.7928026021680128</c:v>
                </c:pt>
                <c:pt idx="7">
                  <c:v>-3.7071686229733869</c:v>
                </c:pt>
                <c:pt idx="8">
                  <c:v>-3.0829153305540657</c:v>
                </c:pt>
                <c:pt idx="9">
                  <c:v>-2.4979800049262559</c:v>
                </c:pt>
                <c:pt idx="10">
                  <c:v>-2.0466521027515672</c:v>
                </c:pt>
                <c:pt idx="11">
                  <c:v>-1.4686687829616005</c:v>
                </c:pt>
                <c:pt idx="12">
                  <c:v>-1.0831317174907402</c:v>
                </c:pt>
                <c:pt idx="13">
                  <c:v>-0.74441710193436117</c:v>
                </c:pt>
                <c:pt idx="14">
                  <c:v>-0.5399084268899903</c:v>
                </c:pt>
                <c:pt idx="15">
                  <c:v>-0.3391750132939847</c:v>
                </c:pt>
                <c:pt idx="16">
                  <c:v>-0.19249229409286683</c:v>
                </c:pt>
                <c:pt idx="17">
                  <c:v>-0.16012633313919894</c:v>
                </c:pt>
              </c:numCache>
            </c:numRef>
          </c:val>
        </c:ser>
        <c:dLbls>
          <c:showLegendKey val="0"/>
          <c:showVal val="0"/>
          <c:showCatName val="0"/>
          <c:showSerName val="0"/>
          <c:showPercent val="0"/>
          <c:showBubbleSize val="0"/>
        </c:dLbls>
        <c:gapWidth val="40"/>
        <c:gapDepth val="0"/>
        <c:shape val="box"/>
        <c:axId val="198155296"/>
        <c:axId val="198155688"/>
        <c:axId val="0"/>
      </c:bar3DChart>
      <c:catAx>
        <c:axId val="198155296"/>
        <c:scaling>
          <c:orientation val="minMax"/>
        </c:scaling>
        <c:delete val="0"/>
        <c:axPos val="l"/>
        <c:numFmt formatCode="General" sourceLinked="1"/>
        <c:majorTickMark val="out"/>
        <c:minorTickMark val="none"/>
        <c:tickLblPos val="low"/>
        <c:spPr>
          <a:ln w="6349">
            <a:noFill/>
          </a:ln>
        </c:spPr>
        <c:txPr>
          <a:bodyPr rot="0" vert="horz"/>
          <a:lstStyle/>
          <a:p>
            <a:pPr>
              <a:defRPr sz="1000" b="0" i="0" u="none" strike="noStrike" baseline="0">
                <a:solidFill>
                  <a:schemeClr val="tx1"/>
                </a:solidFill>
                <a:latin typeface="Arial"/>
                <a:ea typeface="Arial"/>
                <a:cs typeface="Arial"/>
              </a:defRPr>
            </a:pPr>
            <a:endParaRPr lang="es-MX"/>
          </a:p>
        </c:txPr>
        <c:crossAx val="198155688"/>
        <c:crossesAt val="0"/>
        <c:auto val="1"/>
        <c:lblAlgn val="ctr"/>
        <c:lblOffset val="100"/>
        <c:tickLblSkip val="1"/>
        <c:tickMarkSkip val="1"/>
        <c:noMultiLvlLbl val="0"/>
      </c:catAx>
      <c:valAx>
        <c:axId val="198155688"/>
        <c:scaling>
          <c:orientation val="minMax"/>
        </c:scaling>
        <c:delete val="1"/>
        <c:axPos val="b"/>
        <c:majorGridlines>
          <c:spPr>
            <a:ln w="3175">
              <a:solidFill>
                <a:schemeClr val="tx1"/>
              </a:solidFill>
              <a:prstDash val="solid"/>
            </a:ln>
          </c:spPr>
        </c:majorGridlines>
        <c:numFmt formatCode="0.0" sourceLinked="1"/>
        <c:majorTickMark val="out"/>
        <c:minorTickMark val="none"/>
        <c:tickLblPos val="nextTo"/>
        <c:crossAx val="198155296"/>
        <c:crosses val="autoZero"/>
        <c:crossBetween val="between"/>
        <c:majorUnit val="1"/>
      </c:valAx>
      <c:spPr>
        <a:noFill/>
        <a:ln w="25398">
          <a:noFill/>
        </a:ln>
      </c:spPr>
    </c:plotArea>
    <c:plotVisOnly val="1"/>
    <c:dispBlanksAs val="gap"/>
    <c:showDLblsOverMax val="0"/>
  </c:chart>
  <c:spPr>
    <a:noFill/>
    <a:ln>
      <a:noFill/>
    </a:ln>
  </c:spPr>
  <c:txPr>
    <a:bodyPr/>
    <a:lstStyle/>
    <a:p>
      <a:pPr>
        <a:defRPr sz="1300" b="1" i="0" u="none" strike="noStrike" baseline="0">
          <a:solidFill>
            <a:schemeClr val="tx1"/>
          </a:solidFill>
          <a:latin typeface="Times New Roman"/>
          <a:ea typeface="Times New Roman"/>
          <a:cs typeface="Times New Roman"/>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717121588089331"/>
          <c:y val="4.9763033175355451E-2"/>
          <c:w val="0.45781637717121587"/>
          <c:h val="0.82464454976303314"/>
        </c:manualLayout>
      </c:layout>
      <c:lineChart>
        <c:grouping val="standard"/>
        <c:varyColors val="0"/>
        <c:ser>
          <c:idx val="0"/>
          <c:order val="0"/>
          <c:tx>
            <c:strRef>
              <c:f>Sheet1!$A$2</c:f>
              <c:strCache>
                <c:ptCount val="1"/>
                <c:pt idx="0">
                  <c:v>2000</c:v>
                </c:pt>
              </c:strCache>
            </c:strRef>
          </c:tx>
          <c:spPr>
            <a:ln w="38060">
              <a:solidFill>
                <a:srgbClr val="006600"/>
              </a:solidFill>
              <a:prstDash val="solid"/>
            </a:ln>
          </c:spPr>
          <c:marker>
            <c:symbol val="none"/>
          </c:marker>
          <c:dLbls>
            <c:delete val="1"/>
          </c:dLbls>
          <c:cat>
            <c:strRef>
              <c:f>Sheet1!$B$1:$S$1</c:f>
              <c:strCache>
                <c:ptCount val="18"/>
                <c:pt idx="0">
                  <c:v>  0-4</c:v>
                </c:pt>
                <c:pt idx="1">
                  <c:v> 5-9</c:v>
                </c:pt>
                <c:pt idx="2">
                  <c:v> 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 y+</c:v>
                </c:pt>
              </c:strCache>
            </c:strRef>
          </c:cat>
          <c:val>
            <c:numRef>
              <c:f>Sheet1!$B$2:$S$2</c:f>
              <c:numCache>
                <c:formatCode>0.0</c:formatCode>
                <c:ptCount val="18"/>
                <c:pt idx="0">
                  <c:v>103.57745331859694</c:v>
                </c:pt>
                <c:pt idx="1">
                  <c:v>102.61066433978728</c:v>
                </c:pt>
                <c:pt idx="2">
                  <c:v>102.27644381882848</c:v>
                </c:pt>
                <c:pt idx="3">
                  <c:v>97.886859669956181</c:v>
                </c:pt>
                <c:pt idx="4">
                  <c:v>93.447912684922372</c:v>
                </c:pt>
                <c:pt idx="5">
                  <c:v>91.575483234840277</c:v>
                </c:pt>
                <c:pt idx="6">
                  <c:v>91.482662981692727</c:v>
                </c:pt>
                <c:pt idx="7">
                  <c:v>91.307823462000727</c:v>
                </c:pt>
                <c:pt idx="8">
                  <c:v>93.199757347088337</c:v>
                </c:pt>
                <c:pt idx="9">
                  <c:v>93.725257969906224</c:v>
                </c:pt>
                <c:pt idx="10">
                  <c:v>95.325997347575182</c:v>
                </c:pt>
                <c:pt idx="11">
                  <c:v>95.178324906200501</c:v>
                </c:pt>
                <c:pt idx="12">
                  <c:v>91.486976660568303</c:v>
                </c:pt>
                <c:pt idx="13">
                  <c:v>86.953864066365881</c:v>
                </c:pt>
                <c:pt idx="14">
                  <c:v>84.718852424126339</c:v>
                </c:pt>
                <c:pt idx="15">
                  <c:v>82.904121694123589</c:v>
                </c:pt>
                <c:pt idx="16">
                  <c:v>71.264845605700714</c:v>
                </c:pt>
                <c:pt idx="17">
                  <c:v>60.519652097324673</c:v>
                </c:pt>
              </c:numCache>
            </c:numRef>
          </c:val>
          <c:smooth val="0"/>
        </c:ser>
        <c:ser>
          <c:idx val="1"/>
          <c:order val="1"/>
          <c:tx>
            <c:strRef>
              <c:f>Sheet1!$A$3</c:f>
              <c:strCache>
                <c:ptCount val="1"/>
                <c:pt idx="0">
                  <c:v>2010</c:v>
                </c:pt>
              </c:strCache>
            </c:strRef>
          </c:tx>
          <c:spPr>
            <a:ln w="38060">
              <a:solidFill>
                <a:srgbClr val="D60043"/>
              </a:solidFill>
              <a:prstDash val="solid"/>
            </a:ln>
          </c:spPr>
          <c:marker>
            <c:symbol val="square"/>
            <c:size val="2"/>
            <c:spPr>
              <a:solidFill>
                <a:srgbClr val="C00000"/>
              </a:solidFill>
              <a:ln w="6343">
                <a:solidFill>
                  <a:srgbClr val="D60043"/>
                </a:solidFill>
              </a:ln>
            </c:spPr>
          </c:marker>
          <c:dLbls>
            <c:delete val="1"/>
          </c:dLbls>
          <c:cat>
            <c:strRef>
              <c:f>Sheet1!$B$1:$S$1</c:f>
              <c:strCache>
                <c:ptCount val="18"/>
                <c:pt idx="0">
                  <c:v>  0-4</c:v>
                </c:pt>
                <c:pt idx="1">
                  <c:v> 5-9</c:v>
                </c:pt>
                <c:pt idx="2">
                  <c:v> 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 y+</c:v>
                </c:pt>
              </c:strCache>
            </c:strRef>
          </c:cat>
          <c:val>
            <c:numRef>
              <c:f>Sheet1!$B$3:$S$3</c:f>
              <c:numCache>
                <c:formatCode>0.0</c:formatCode>
                <c:ptCount val="18"/>
                <c:pt idx="0">
                  <c:v>102.63730313582344</c:v>
                </c:pt>
                <c:pt idx="1">
                  <c:v>101.90670322534095</c:v>
                </c:pt>
                <c:pt idx="2">
                  <c:v>102.35311383983171</c:v>
                </c:pt>
                <c:pt idx="3">
                  <c:v>99.511430065110972</c:v>
                </c:pt>
                <c:pt idx="4">
                  <c:v>95.94821244666764</c:v>
                </c:pt>
                <c:pt idx="5">
                  <c:v>91.501338496862729</c:v>
                </c:pt>
                <c:pt idx="6">
                  <c:v>88.758282605182345</c:v>
                </c:pt>
                <c:pt idx="7">
                  <c:v>90.645157658925385</c:v>
                </c:pt>
                <c:pt idx="8">
                  <c:v>91.333406077800205</c:v>
                </c:pt>
                <c:pt idx="9">
                  <c:v>89.996350849256899</c:v>
                </c:pt>
                <c:pt idx="10">
                  <c:v>91.714462554157208</c:v>
                </c:pt>
                <c:pt idx="11">
                  <c:v>93.441518497905619</c:v>
                </c:pt>
                <c:pt idx="12">
                  <c:v>89.568263153887145</c:v>
                </c:pt>
                <c:pt idx="13">
                  <c:v>86.474489250187176</c:v>
                </c:pt>
                <c:pt idx="14">
                  <c:v>78.715263793797831</c:v>
                </c:pt>
                <c:pt idx="15">
                  <c:v>75.142798857609137</c:v>
                </c:pt>
                <c:pt idx="16">
                  <c:v>65.134756192553354</c:v>
                </c:pt>
                <c:pt idx="17">
                  <c:v>56.839352835430624</c:v>
                </c:pt>
              </c:numCache>
            </c:numRef>
          </c:val>
          <c:smooth val="0"/>
        </c:ser>
        <c:dLbls>
          <c:showLegendKey val="0"/>
          <c:showVal val="1"/>
          <c:showCatName val="0"/>
          <c:showSerName val="0"/>
          <c:showPercent val="0"/>
          <c:showBubbleSize val="0"/>
        </c:dLbls>
        <c:smooth val="0"/>
        <c:axId val="198158040"/>
        <c:axId val="198157648"/>
      </c:lineChart>
      <c:catAx>
        <c:axId val="198158040"/>
        <c:scaling>
          <c:orientation val="minMax"/>
        </c:scaling>
        <c:delete val="0"/>
        <c:axPos val="b"/>
        <c:numFmt formatCode="General" sourceLinked="1"/>
        <c:majorTickMark val="out"/>
        <c:minorTickMark val="none"/>
        <c:tickLblPos val="nextTo"/>
        <c:spPr>
          <a:ln w="3172">
            <a:solidFill>
              <a:schemeClr val="tx1"/>
            </a:solidFill>
            <a:prstDash val="solid"/>
          </a:ln>
        </c:spPr>
        <c:txPr>
          <a:bodyPr rot="-5400000" vert="horz"/>
          <a:lstStyle/>
          <a:p>
            <a:pPr>
              <a:defRPr sz="1050" b="1" i="0" u="none" strike="noStrike" baseline="0">
                <a:solidFill>
                  <a:schemeClr val="tx1"/>
                </a:solidFill>
                <a:latin typeface="Arial"/>
                <a:ea typeface="Arial"/>
                <a:cs typeface="Arial"/>
              </a:defRPr>
            </a:pPr>
            <a:endParaRPr lang="es-MX"/>
          </a:p>
        </c:txPr>
        <c:crossAx val="198157648"/>
        <c:crossesAt val="0"/>
        <c:auto val="1"/>
        <c:lblAlgn val="ctr"/>
        <c:lblOffset val="100"/>
        <c:tickLblSkip val="2"/>
        <c:tickMarkSkip val="1"/>
        <c:noMultiLvlLbl val="0"/>
      </c:catAx>
      <c:valAx>
        <c:axId val="198157648"/>
        <c:scaling>
          <c:orientation val="minMax"/>
          <c:min val="50"/>
        </c:scaling>
        <c:delete val="0"/>
        <c:axPos val="l"/>
        <c:majorGridlines>
          <c:spPr>
            <a:ln>
              <a:solidFill>
                <a:schemeClr val="bg1">
                  <a:lumMod val="75000"/>
                </a:schemeClr>
              </a:solidFill>
              <a:prstDash val="dash"/>
            </a:ln>
          </c:spPr>
        </c:majorGridlines>
        <c:numFmt formatCode="0" sourceLinked="0"/>
        <c:majorTickMark val="out"/>
        <c:minorTickMark val="none"/>
        <c:tickLblPos val="nextTo"/>
        <c:spPr>
          <a:ln w="3172">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s-MX"/>
          </a:p>
        </c:txPr>
        <c:crossAx val="198158040"/>
        <c:crosses val="autoZero"/>
        <c:crossBetween val="between"/>
        <c:majorUnit val="10"/>
        <c:minorUnit val="10"/>
      </c:valAx>
      <c:spPr>
        <a:noFill/>
        <a:ln w="12687">
          <a:solidFill>
            <a:schemeClr val="tx1"/>
          </a:solidFill>
          <a:prstDash val="solid"/>
        </a:ln>
      </c:spPr>
    </c:plotArea>
    <c:legend>
      <c:legendPos val="r"/>
      <c:legendEntry>
        <c:idx val="0"/>
        <c:txPr>
          <a:bodyPr/>
          <a:lstStyle/>
          <a:p>
            <a:pPr>
              <a:defRPr sz="1284" b="1" i="0" u="none" strike="noStrike" baseline="0">
                <a:solidFill>
                  <a:schemeClr val="tx1"/>
                </a:solidFill>
                <a:latin typeface="Arial"/>
                <a:ea typeface="Arial"/>
                <a:cs typeface="Arial"/>
              </a:defRPr>
            </a:pPr>
            <a:endParaRPr lang="es-MX"/>
          </a:p>
        </c:txPr>
      </c:legendEntry>
      <c:legendEntry>
        <c:idx val="1"/>
        <c:txPr>
          <a:bodyPr/>
          <a:lstStyle/>
          <a:p>
            <a:pPr>
              <a:defRPr sz="1284" b="1" i="0" u="none" strike="noStrike" baseline="0">
                <a:solidFill>
                  <a:schemeClr val="tx1"/>
                </a:solidFill>
                <a:latin typeface="Arial"/>
                <a:ea typeface="Arial"/>
                <a:cs typeface="Arial"/>
              </a:defRPr>
            </a:pPr>
            <a:endParaRPr lang="es-MX"/>
          </a:p>
        </c:txPr>
      </c:legendEntry>
      <c:layout>
        <c:manualLayout>
          <c:xMode val="edge"/>
          <c:yMode val="edge"/>
          <c:x val="0.88957816377171217"/>
          <c:y val="0.38151658767772512"/>
          <c:w val="0.10421836228287841"/>
          <c:h val="0.13033175355450238"/>
        </c:manualLayout>
      </c:layout>
      <c:overlay val="0"/>
      <c:spPr>
        <a:noFill/>
        <a:ln w="25374">
          <a:noFill/>
        </a:ln>
      </c:spPr>
      <c:txPr>
        <a:bodyPr/>
        <a:lstStyle/>
        <a:p>
          <a:pPr>
            <a:defRPr sz="1653" b="1" i="0" u="none" strike="noStrike" baseline="0">
              <a:solidFill>
                <a:schemeClr val="tx1"/>
              </a:solidFill>
              <a:latin typeface="Arial"/>
              <a:ea typeface="Arial"/>
              <a:cs typeface="Arial"/>
            </a:defRPr>
          </a:pPr>
          <a:endParaRPr lang="es-MX"/>
        </a:p>
      </c:txPr>
    </c:legend>
    <c:plotVisOnly val="1"/>
    <c:dispBlanksAs val="gap"/>
    <c:showDLblsOverMax val="0"/>
  </c:chart>
  <c:spPr>
    <a:noFill/>
    <a:ln>
      <a:noFill/>
    </a:ln>
  </c:spPr>
  <c:txPr>
    <a:bodyPr/>
    <a:lstStyle/>
    <a:p>
      <a:pPr>
        <a:defRPr sz="1798" b="1" i="0" u="none" strike="noStrike" baseline="0">
          <a:solidFill>
            <a:schemeClr val="tx1"/>
          </a:solidFill>
          <a:latin typeface="Times New Roman"/>
          <a:ea typeface="Times New Roman"/>
          <a:cs typeface="Times New Roman"/>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0"/>
      <c:hPercent val="120"/>
      <c:rotY val="100"/>
      <c:rAngAx val="0"/>
      <c:perspective val="0"/>
    </c:view3D>
    <c:floor>
      <c:thickness val="0"/>
    </c:floor>
    <c:sideWall>
      <c:thickness val="0"/>
    </c:sideWall>
    <c:backWall>
      <c:thickness val="0"/>
    </c:backWall>
    <c:plotArea>
      <c:layout>
        <c:manualLayout>
          <c:layoutTarget val="inner"/>
          <c:xMode val="edge"/>
          <c:yMode val="edge"/>
          <c:x val="0.16666666666666666"/>
          <c:y val="0.19138755980861244"/>
          <c:w val="0.62222222222222223"/>
          <c:h val="0.47129186602870815"/>
        </c:manualLayout>
      </c:layout>
      <c:pie3DChart>
        <c:varyColors val="1"/>
        <c:ser>
          <c:idx val="0"/>
          <c:order val="0"/>
          <c:tx>
            <c:strRef>
              <c:f>Sheet1!$A$2</c:f>
              <c:strCache>
                <c:ptCount val="1"/>
                <c:pt idx="0">
                  <c:v>Este</c:v>
                </c:pt>
              </c:strCache>
            </c:strRef>
          </c:tx>
          <c:spPr>
            <a:solidFill>
              <a:schemeClr val="accent1"/>
            </a:solidFill>
            <a:ln w="9524">
              <a:solidFill>
                <a:schemeClr val="tx1"/>
              </a:solidFill>
              <a:prstDash val="solid"/>
            </a:ln>
          </c:spPr>
          <c:explosion val="19"/>
          <c:dPt>
            <c:idx val="0"/>
            <c:bubble3D val="0"/>
            <c:explosion val="25"/>
            <c:spPr>
              <a:solidFill>
                <a:srgbClr val="FF0000"/>
              </a:solidFill>
              <a:ln w="19049">
                <a:noFill/>
              </a:ln>
            </c:spPr>
          </c:dPt>
          <c:dPt>
            <c:idx val="1"/>
            <c:bubble3D val="0"/>
            <c:explosion val="24"/>
            <c:spPr>
              <a:solidFill>
                <a:srgbClr val="FF9900"/>
              </a:solidFill>
              <a:ln w="19049">
                <a:noFill/>
              </a:ln>
            </c:spPr>
          </c:dPt>
          <c:dPt>
            <c:idx val="2"/>
            <c:bubble3D val="0"/>
            <c:explosion val="32"/>
            <c:spPr>
              <a:solidFill>
                <a:srgbClr val="FFFF00"/>
              </a:solidFill>
              <a:ln w="19049">
                <a:noFill/>
              </a:ln>
            </c:spPr>
          </c:dPt>
          <c:dPt>
            <c:idx val="3"/>
            <c:bubble3D val="0"/>
            <c:explosion val="35"/>
            <c:spPr>
              <a:solidFill>
                <a:srgbClr val="008000"/>
              </a:solidFill>
              <a:ln w="19049">
                <a:noFill/>
              </a:ln>
            </c:spPr>
          </c:dPt>
          <c:dPt>
            <c:idx val="4"/>
            <c:bubble3D val="0"/>
            <c:explosion val="34"/>
            <c:spPr>
              <a:solidFill>
                <a:srgbClr val="99CC00"/>
              </a:solidFill>
              <a:ln w="19049">
                <a:noFill/>
              </a:ln>
            </c:spPr>
          </c:dPt>
          <c:dPt>
            <c:idx val="5"/>
            <c:bubble3D val="0"/>
            <c:explosion val="22"/>
            <c:spPr>
              <a:solidFill>
                <a:srgbClr val="000080"/>
              </a:solidFill>
              <a:ln w="19049">
                <a:noFill/>
              </a:ln>
            </c:spPr>
          </c:dPt>
          <c:dPt>
            <c:idx val="6"/>
            <c:bubble3D val="0"/>
            <c:explosion val="26"/>
            <c:spPr>
              <a:solidFill>
                <a:srgbClr val="00CCFF"/>
              </a:solidFill>
              <a:ln w="19049">
                <a:noFill/>
              </a:ln>
            </c:spPr>
          </c:dPt>
          <c:dLbls>
            <c:dLbl>
              <c:idx val="0"/>
              <c:layout>
                <c:manualLayout>
                  <c:x val="5.5424609565849714E-2"/>
                  <c:y val="6.0216261435109497E-2"/>
                </c:manualLayout>
              </c:layout>
              <c:numFmt formatCode="0.0%" sourceLinked="0"/>
              <c:spPr>
                <a:noFill/>
                <a:ln w="19049">
                  <a:noFill/>
                </a:ln>
              </c:spPr>
              <c:txPr>
                <a:bodyPr/>
                <a:lstStyle/>
                <a:p>
                  <a:pPr>
                    <a:defRPr sz="1200" b="1" i="0" u="none" strike="noStrike" baseline="0">
                      <a:solidFill>
                        <a:schemeClr val="tx1"/>
                      </a:solidFill>
                      <a:latin typeface="Arial"/>
                      <a:ea typeface="Arial"/>
                      <a:cs typeface="Arial"/>
                    </a:defRPr>
                  </a:pPr>
                  <a:endParaRPr lang="es-MX"/>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3.5149814369794669E-2"/>
                  <c:y val="-2.7475090241699474E-2"/>
                </c:manualLayout>
              </c:layout>
              <c:numFmt formatCode="0.0%" sourceLinked="0"/>
              <c:spPr>
                <a:noFill/>
                <a:ln w="19049">
                  <a:noFill/>
                </a:ln>
              </c:spPr>
              <c:txPr>
                <a:bodyPr/>
                <a:lstStyle/>
                <a:p>
                  <a:pPr>
                    <a:defRPr sz="1200" b="1" i="0" u="none" strike="noStrike" baseline="0">
                      <a:solidFill>
                        <a:schemeClr val="tx1"/>
                      </a:solidFill>
                      <a:latin typeface="Arial"/>
                      <a:ea typeface="Arial"/>
                      <a:cs typeface="Arial"/>
                    </a:defRPr>
                  </a:pPr>
                  <a:endParaRPr lang="es-MX"/>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5.1237792719091901E-2"/>
                  <c:y val="-0.1031273493415214"/>
                </c:manualLayout>
              </c:layout>
              <c:numFmt formatCode="0.0%" sourceLinked="0"/>
              <c:spPr>
                <a:noFill/>
                <a:ln w="19049">
                  <a:noFill/>
                </a:ln>
              </c:spPr>
              <c:txPr>
                <a:bodyPr/>
                <a:lstStyle/>
                <a:p>
                  <a:pPr>
                    <a:defRPr sz="1200" b="1" i="0" u="none" strike="noStrike" baseline="0">
                      <a:solidFill>
                        <a:schemeClr val="tx1"/>
                      </a:solidFill>
                      <a:latin typeface="Arial"/>
                      <a:ea typeface="Arial"/>
                      <a:cs typeface="Arial"/>
                    </a:defRPr>
                  </a:pPr>
                  <a:endParaRPr lang="es-MX"/>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6.8078265784958791E-2"/>
                  <c:y val="4.784613605324356E-2"/>
                </c:manualLayout>
              </c:layout>
              <c:numFmt formatCode="0.0%" sourceLinked="0"/>
              <c:spPr>
                <a:noFill/>
                <a:ln w="19049">
                  <a:noFill/>
                </a:ln>
              </c:spPr>
              <c:txPr>
                <a:bodyPr/>
                <a:lstStyle/>
                <a:p>
                  <a:pPr>
                    <a:defRPr sz="1200" b="1" i="0" u="none" strike="noStrike" baseline="0">
                      <a:solidFill>
                        <a:schemeClr val="tx1"/>
                      </a:solidFill>
                      <a:latin typeface="Arial"/>
                      <a:ea typeface="Arial"/>
                      <a:cs typeface="Arial"/>
                    </a:defRPr>
                  </a:pPr>
                  <a:endParaRPr lang="es-MX"/>
                </a:p>
              </c:txPr>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19049">
                <a:noFill/>
              </a:ln>
            </c:spPr>
            <c:txPr>
              <a:bodyPr wrap="square" lIns="38100" tIns="19050" rIns="38100" bIns="19050" anchor="ctr">
                <a:spAutoFit/>
              </a:bodyPr>
              <a:lstStyle/>
              <a:p>
                <a:pPr>
                  <a:defRPr sz="1200" b="1" i="0" u="none" strike="noStrike" baseline="0">
                    <a:solidFill>
                      <a:schemeClr val="tx1"/>
                    </a:solidFill>
                    <a:latin typeface="Arial"/>
                    <a:ea typeface="Arial"/>
                    <a:cs typeface="Aria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Sheet1!$B$1:$G$1</c:f>
              <c:strCache>
                <c:ptCount val="6"/>
                <c:pt idx="0">
                  <c:v>Distrito Federal</c:v>
                </c:pt>
                <c:pt idx="1">
                  <c:v>Puebla</c:v>
                </c:pt>
                <c:pt idx="2">
                  <c:v>Oaxaca</c:v>
                </c:pt>
                <c:pt idx="3">
                  <c:v>Veracruz</c:v>
                </c:pt>
                <c:pt idx="4">
                  <c:v>Hidalgo</c:v>
                </c:pt>
                <c:pt idx="5">
                  <c:v>Otras entidades</c:v>
                </c:pt>
              </c:strCache>
            </c:strRef>
          </c:cat>
          <c:val>
            <c:numRef>
              <c:f>Sheet1!$B$2:$G$2</c:f>
              <c:numCache>
                <c:formatCode>General</c:formatCode>
                <c:ptCount val="6"/>
                <c:pt idx="0">
                  <c:v>62.1</c:v>
                </c:pt>
                <c:pt idx="1">
                  <c:v>5.8</c:v>
                </c:pt>
                <c:pt idx="2">
                  <c:v>5</c:v>
                </c:pt>
                <c:pt idx="3">
                  <c:v>4.9000000000000004</c:v>
                </c:pt>
                <c:pt idx="4">
                  <c:v>4.9000000000000004</c:v>
                </c:pt>
                <c:pt idx="5">
                  <c:v>17.399999999999999</c:v>
                </c:pt>
              </c:numCache>
            </c:numRef>
          </c:val>
        </c:ser>
        <c:dLbls>
          <c:showLegendKey val="0"/>
          <c:showVal val="0"/>
          <c:showCatName val="0"/>
          <c:showSerName val="0"/>
          <c:showPercent val="0"/>
          <c:showBubbleSize val="0"/>
          <c:showLeaderLines val="1"/>
        </c:dLbls>
      </c:pie3DChart>
      <c:spPr>
        <a:noFill/>
        <a:ln w="19049">
          <a:noFill/>
        </a:ln>
      </c:spPr>
    </c:plotArea>
    <c:plotVisOnly val="1"/>
    <c:dispBlanksAs val="zero"/>
    <c:showDLblsOverMax val="0"/>
  </c:chart>
  <c:spPr>
    <a:noFill/>
    <a:ln>
      <a:noFill/>
    </a:ln>
  </c:spPr>
  <c:txPr>
    <a:bodyPr/>
    <a:lstStyle/>
    <a:p>
      <a:pPr>
        <a:defRPr sz="1350" b="1" i="0" u="none" strike="noStrike" baseline="0">
          <a:solidFill>
            <a:schemeClr val="tx1"/>
          </a:solidFill>
          <a:latin typeface="Times New Roman"/>
          <a:ea typeface="Times New Roman"/>
          <a:cs typeface="Times New Roman"/>
        </a:defRPr>
      </a:pPr>
      <a:endParaRPr lang="es-MX"/>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0"/>
      <c:hPercent val="120"/>
      <c:rotY val="100"/>
      <c:rAngAx val="0"/>
      <c:perspective val="0"/>
    </c:view3D>
    <c:floor>
      <c:thickness val="0"/>
    </c:floor>
    <c:sideWall>
      <c:thickness val="0"/>
    </c:sideWall>
    <c:backWall>
      <c:thickness val="0"/>
    </c:backWall>
    <c:plotArea>
      <c:layout>
        <c:manualLayout>
          <c:layoutTarget val="inner"/>
          <c:xMode val="edge"/>
          <c:yMode val="edge"/>
          <c:x val="0.19365079365079366"/>
          <c:y val="0.25358851674641147"/>
          <c:w val="0.56349206349206349"/>
          <c:h val="0.42583732057416268"/>
        </c:manualLayout>
      </c:layout>
      <c:pie3DChart>
        <c:varyColors val="1"/>
        <c:ser>
          <c:idx val="0"/>
          <c:order val="0"/>
          <c:tx>
            <c:strRef>
              <c:f>Sheet1!$A$2</c:f>
              <c:strCache>
                <c:ptCount val="1"/>
                <c:pt idx="0">
                  <c:v>Este</c:v>
                </c:pt>
              </c:strCache>
            </c:strRef>
          </c:tx>
          <c:spPr>
            <a:solidFill>
              <a:schemeClr val="accent1"/>
            </a:solidFill>
            <a:ln w="9524">
              <a:solidFill>
                <a:schemeClr val="tx1"/>
              </a:solidFill>
              <a:prstDash val="solid"/>
            </a:ln>
          </c:spPr>
          <c:explosion val="19"/>
          <c:dPt>
            <c:idx val="0"/>
            <c:bubble3D val="0"/>
            <c:explosion val="25"/>
            <c:spPr>
              <a:solidFill>
                <a:srgbClr val="CC99FF"/>
              </a:solidFill>
              <a:ln w="19049">
                <a:noFill/>
              </a:ln>
            </c:spPr>
          </c:dPt>
          <c:dPt>
            <c:idx val="1"/>
            <c:bubble3D val="0"/>
            <c:explosion val="18"/>
            <c:spPr>
              <a:solidFill>
                <a:srgbClr val="FF99CC"/>
              </a:solidFill>
              <a:ln w="19049">
                <a:noFill/>
              </a:ln>
            </c:spPr>
          </c:dPt>
          <c:dPt>
            <c:idx val="2"/>
            <c:bubble3D val="0"/>
            <c:explosion val="46"/>
            <c:spPr>
              <a:solidFill>
                <a:srgbClr val="FFCC99"/>
              </a:solidFill>
              <a:ln w="19049">
                <a:noFill/>
              </a:ln>
            </c:spPr>
          </c:dPt>
          <c:dPt>
            <c:idx val="3"/>
            <c:bubble3D val="0"/>
            <c:explosion val="64"/>
            <c:spPr>
              <a:solidFill>
                <a:srgbClr val="FFFF99"/>
              </a:solidFill>
              <a:ln w="19049">
                <a:noFill/>
              </a:ln>
            </c:spPr>
          </c:dPt>
          <c:dPt>
            <c:idx val="4"/>
            <c:bubble3D val="0"/>
            <c:explosion val="42"/>
            <c:spPr>
              <a:solidFill>
                <a:srgbClr val="CCFFCC"/>
              </a:solidFill>
              <a:ln w="19049">
                <a:noFill/>
              </a:ln>
            </c:spPr>
          </c:dPt>
          <c:dPt>
            <c:idx val="5"/>
            <c:bubble3D val="0"/>
            <c:explosion val="37"/>
            <c:spPr>
              <a:solidFill>
                <a:srgbClr val="CCFFFF"/>
              </a:solidFill>
              <a:ln w="19049">
                <a:noFill/>
              </a:ln>
            </c:spPr>
          </c:dPt>
          <c:dPt>
            <c:idx val="6"/>
            <c:bubble3D val="0"/>
            <c:explosion val="26"/>
            <c:spPr>
              <a:solidFill>
                <a:srgbClr val="99CCFF"/>
              </a:solidFill>
              <a:ln w="19049">
                <a:noFill/>
              </a:ln>
            </c:spPr>
          </c:dPt>
          <c:dLbls>
            <c:dLbl>
              <c:idx val="0"/>
              <c:layout>
                <c:manualLayout>
                  <c:x val="1.3455075928009042E-2"/>
                  <c:y val="9.8844146040931058E-2"/>
                </c:manualLayout>
              </c:layout>
              <c:numFmt formatCode="0.0%" sourceLinked="0"/>
              <c:spPr>
                <a:noFill/>
                <a:ln w="19049">
                  <a:noFill/>
                </a:ln>
              </c:spPr>
              <c:txPr>
                <a:bodyPr/>
                <a:lstStyle/>
                <a:p>
                  <a:pPr>
                    <a:defRPr sz="1200" b="1" i="0" u="none" strike="noStrike" baseline="0">
                      <a:solidFill>
                        <a:schemeClr val="tx1"/>
                      </a:solidFill>
                      <a:latin typeface="Arial"/>
                      <a:ea typeface="Arial"/>
                      <a:cs typeface="Arial"/>
                    </a:defRPr>
                  </a:pPr>
                  <a:endParaRPr lang="es-MX"/>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4.6656430020111106E-2"/>
                  <c:y val="-5.4874887711365727E-2"/>
                </c:manualLayout>
              </c:layout>
              <c:numFmt formatCode="0.0%" sourceLinked="0"/>
              <c:spPr>
                <a:noFill/>
                <a:ln w="19049">
                  <a:noFill/>
                </a:ln>
              </c:spPr>
              <c:txPr>
                <a:bodyPr/>
                <a:lstStyle/>
                <a:p>
                  <a:pPr>
                    <a:defRPr sz="1200" b="1" i="0" u="none" strike="noStrike" baseline="0">
                      <a:solidFill>
                        <a:schemeClr val="tx1"/>
                      </a:solidFill>
                      <a:latin typeface="Arial"/>
                      <a:ea typeface="Arial"/>
                      <a:cs typeface="Arial"/>
                    </a:defRPr>
                  </a:pPr>
                  <a:endParaRPr lang="es-MX"/>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1.2132758973310176E-2"/>
                  <c:y val="-0.10166836850120373"/>
                </c:manualLayout>
              </c:layout>
              <c:numFmt formatCode="0.0%" sourceLinked="0"/>
              <c:spPr>
                <a:noFill/>
                <a:ln w="19049">
                  <a:noFill/>
                </a:ln>
              </c:spPr>
              <c:txPr>
                <a:bodyPr/>
                <a:lstStyle/>
                <a:p>
                  <a:pPr>
                    <a:defRPr sz="1200" b="1" i="0" u="none" strike="noStrike" baseline="0">
                      <a:solidFill>
                        <a:schemeClr val="tx1"/>
                      </a:solidFill>
                      <a:latin typeface="Arial"/>
                      <a:ea typeface="Arial"/>
                      <a:cs typeface="Arial"/>
                    </a:defRPr>
                  </a:pPr>
                  <a:endParaRPr lang="es-MX"/>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9.4096760632193521E-3"/>
                  <c:y val="-0.11675092241805771"/>
                </c:manualLayout>
              </c:layout>
              <c:numFmt formatCode="0.0%" sourceLinked="0"/>
              <c:spPr>
                <a:noFill/>
                <a:ln w="19049">
                  <a:noFill/>
                </a:ln>
              </c:spPr>
              <c:txPr>
                <a:bodyPr/>
                <a:lstStyle/>
                <a:p>
                  <a:pPr>
                    <a:defRPr sz="1200" b="1" i="0" u="none" strike="noStrike" baseline="0">
                      <a:solidFill>
                        <a:schemeClr val="tx1"/>
                      </a:solidFill>
                      <a:latin typeface="Arial"/>
                      <a:ea typeface="Arial"/>
                      <a:cs typeface="Arial"/>
                    </a:defRPr>
                  </a:pPr>
                  <a:endParaRPr lang="es-MX"/>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9.649022210291891E-2"/>
                  <c:y val="1.5490718854775765E-2"/>
                </c:manualLayout>
              </c:layout>
              <c:numFmt formatCode="0.0%" sourceLinked="0"/>
              <c:spPr>
                <a:noFill/>
                <a:ln w="19049">
                  <a:noFill/>
                </a:ln>
              </c:spPr>
              <c:txPr>
                <a:bodyPr/>
                <a:lstStyle/>
                <a:p>
                  <a:pPr>
                    <a:defRPr sz="1200" b="1" i="0" u="none" strike="noStrike" baseline="0">
                      <a:solidFill>
                        <a:schemeClr val="tx1"/>
                      </a:solidFill>
                      <a:latin typeface="Arial"/>
                      <a:ea typeface="Arial"/>
                      <a:cs typeface="Arial"/>
                    </a:defRPr>
                  </a:pPr>
                  <a:endParaRPr lang="es-MX"/>
                </a:p>
              </c:txPr>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19049">
                <a:noFill/>
              </a:ln>
            </c:spPr>
            <c:txPr>
              <a:bodyPr wrap="square" lIns="38100" tIns="19050" rIns="38100" bIns="19050" anchor="ctr">
                <a:spAutoFit/>
              </a:bodyPr>
              <a:lstStyle/>
              <a:p>
                <a:pPr>
                  <a:defRPr sz="1200" b="1" i="0" u="none" strike="noStrike" baseline="0">
                    <a:solidFill>
                      <a:schemeClr val="tx1"/>
                    </a:solidFill>
                    <a:latin typeface="Arial"/>
                    <a:ea typeface="Arial"/>
                    <a:cs typeface="Arial"/>
                  </a:defRPr>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Sheet1!$B$1:$G$1</c:f>
              <c:strCache>
                <c:ptCount val="6"/>
                <c:pt idx="0">
                  <c:v>Distrito Federal</c:v>
                </c:pt>
                <c:pt idx="1">
                  <c:v>Puebla</c:v>
                </c:pt>
                <c:pt idx="2">
                  <c:v>Oaxaca</c:v>
                </c:pt>
                <c:pt idx="3">
                  <c:v>Veracruz</c:v>
                </c:pt>
                <c:pt idx="4">
                  <c:v>Hidalgo</c:v>
                </c:pt>
                <c:pt idx="5">
                  <c:v>Otras entidades</c:v>
                </c:pt>
              </c:strCache>
            </c:strRef>
          </c:cat>
          <c:val>
            <c:numRef>
              <c:f>Sheet1!$B$2:$G$2</c:f>
              <c:numCache>
                <c:formatCode>General</c:formatCode>
                <c:ptCount val="6"/>
                <c:pt idx="0">
                  <c:v>63</c:v>
                </c:pt>
                <c:pt idx="1">
                  <c:v>5.9</c:v>
                </c:pt>
                <c:pt idx="2">
                  <c:v>5.0999999999999996</c:v>
                </c:pt>
                <c:pt idx="3">
                  <c:v>4.9000000000000004</c:v>
                </c:pt>
                <c:pt idx="4">
                  <c:v>4.9000000000000004</c:v>
                </c:pt>
                <c:pt idx="5">
                  <c:v>16.2</c:v>
                </c:pt>
              </c:numCache>
            </c:numRef>
          </c:val>
        </c:ser>
        <c:dLbls>
          <c:showLegendKey val="0"/>
          <c:showVal val="0"/>
          <c:showCatName val="1"/>
          <c:showSerName val="0"/>
          <c:showPercent val="1"/>
          <c:showBubbleSize val="0"/>
          <c:showLeaderLines val="1"/>
        </c:dLbls>
      </c:pie3DChart>
      <c:spPr>
        <a:noFill/>
        <a:ln w="19049">
          <a:noFill/>
        </a:ln>
      </c:spPr>
    </c:plotArea>
    <c:plotVisOnly val="1"/>
    <c:dispBlanksAs val="zero"/>
    <c:showDLblsOverMax val="0"/>
  </c:chart>
  <c:spPr>
    <a:noFill/>
    <a:ln>
      <a:noFill/>
    </a:ln>
  </c:spPr>
  <c:txPr>
    <a:bodyPr/>
    <a:lstStyle/>
    <a:p>
      <a:pPr>
        <a:defRPr sz="1350" b="1" i="0" u="none" strike="noStrike" baseline="0">
          <a:solidFill>
            <a:schemeClr val="tx1"/>
          </a:solidFill>
          <a:latin typeface="Times New Roman"/>
          <a:ea typeface="Times New Roman"/>
          <a:cs typeface="Times New Roman"/>
        </a:defRPr>
      </a:pPr>
      <a:endParaRPr lang="es-MX"/>
    </a:p>
  </c:txPr>
  <c:externalData r:id="rId1">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28" tIns="45714" rIns="91428" bIns="45714" rtlCol="0"/>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wrap="square" lIns="91428" tIns="45714" rIns="91428" bIns="45714" numCol="1" anchor="t" anchorCtr="0" compatLnSpc="1">
            <a:prstTxWarp prst="textNoShape">
              <a:avLst/>
            </a:prstTxWarp>
          </a:bodyPr>
          <a:lstStyle>
            <a:lvl1pPr algn="r" eaLnBrk="1" hangingPunct="1">
              <a:defRPr sz="1200"/>
            </a:lvl1pPr>
          </a:lstStyle>
          <a:p>
            <a:pPr>
              <a:defRPr/>
            </a:pPr>
            <a:fld id="{55D20213-522B-48F2-B0D2-BF442ADEFEA3}" type="datetimeFigureOut">
              <a:rPr lang="es-MX" altLang="es-MX"/>
              <a:pPr>
                <a:defRPr/>
              </a:pPr>
              <a:t>05/08/2015</a:t>
            </a:fld>
            <a:endParaRPr lang="es-MX" alt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8" tIns="45714" rIns="91428" bIns="45714" rtlCol="0" anchor="ctr"/>
          <a:lstStyle/>
          <a:p>
            <a:pPr lvl="0"/>
            <a:endParaRPr lang="es-MX"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wrap="square" lIns="91428" tIns="45714" rIns="91428" bIns="45714" numCol="1" anchor="t" anchorCtr="0" compatLnSpc="1">
            <a:prstTxWarp prst="textNoShape">
              <a:avLst/>
            </a:prstTxWarp>
          </a:bodyPr>
          <a:lstStyle/>
          <a:p>
            <a:pPr lvl="0"/>
            <a:r>
              <a:rPr lang="es-ES" altLang="es-MX" noProof="0" smtClean="0"/>
              <a:t>Haga clic para modificar el estilo de texto del patrón</a:t>
            </a:r>
          </a:p>
          <a:p>
            <a:pPr lvl="1"/>
            <a:r>
              <a:rPr lang="es-ES" altLang="es-MX" noProof="0" smtClean="0"/>
              <a:t>Segundo nivel</a:t>
            </a:r>
          </a:p>
          <a:p>
            <a:pPr lvl="2"/>
            <a:r>
              <a:rPr lang="es-ES" altLang="es-MX" noProof="0" smtClean="0"/>
              <a:t>Tercer nivel</a:t>
            </a:r>
          </a:p>
          <a:p>
            <a:pPr lvl="3"/>
            <a:r>
              <a:rPr lang="es-ES" altLang="es-MX" noProof="0" smtClean="0"/>
              <a:t>Cuarto nivel</a:t>
            </a:r>
          </a:p>
          <a:p>
            <a:pPr lvl="4"/>
            <a:r>
              <a:rPr lang="es-ES" altLang="es-MX" noProof="0" smtClean="0"/>
              <a:t>Quinto nivel</a:t>
            </a:r>
            <a:endParaRPr lang="es-MX" alt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28" tIns="45714" rIns="91428" bIns="45714" rtlCol="0" anchor="b"/>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28" tIns="45714" rIns="91428" bIns="45714" numCol="1" anchor="b" anchorCtr="0" compatLnSpc="1">
            <a:prstTxWarp prst="textNoShape">
              <a:avLst/>
            </a:prstTxWarp>
          </a:bodyPr>
          <a:lstStyle>
            <a:lvl1pPr algn="r" eaLnBrk="1" hangingPunct="1">
              <a:defRPr sz="1200"/>
            </a:lvl1pPr>
          </a:lstStyle>
          <a:p>
            <a:pPr>
              <a:defRPr/>
            </a:pPr>
            <a:fld id="{A5E0A137-35CB-4B84-8B23-7F534786C501}" type="slidenum">
              <a:rPr lang="es-MX" altLang="es-MX"/>
              <a:pPr>
                <a:defRPr/>
              </a:pPr>
              <a:t>‹Nº›</a:t>
            </a:fld>
            <a:endParaRPr lang="es-MX" altLang="es-MX"/>
          </a:p>
        </p:txBody>
      </p:sp>
    </p:spTree>
    <p:extLst>
      <p:ext uri="{BB962C8B-B14F-4D97-AF65-F5344CB8AC3E}">
        <p14:creationId xmlns:p14="http://schemas.microsoft.com/office/powerpoint/2010/main" val="35080255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MX" smtClean="0"/>
          </a:p>
        </p:txBody>
      </p:sp>
      <p:sp>
        <p:nvSpPr>
          <p:cNvPr id="614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B5E1AAE-527A-4C3A-A99D-0AF07CC96967}" type="slidenum">
              <a:rPr lang="es-MX" altLang="es-MX"/>
              <a:pPr/>
              <a:t>1</a:t>
            </a:fld>
            <a:endParaRPr lang="es-MX" altLang="es-MX"/>
          </a:p>
        </p:txBody>
      </p:sp>
    </p:spTree>
    <p:extLst>
      <p:ext uri="{BB962C8B-B14F-4D97-AF65-F5344CB8AC3E}">
        <p14:creationId xmlns:p14="http://schemas.microsoft.com/office/powerpoint/2010/main" val="330255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ltLang="es-MX" smtClean="0"/>
              <a:t>Art. 14.44</a:t>
            </a:r>
          </a:p>
          <a:p>
            <a:endParaRPr lang="es-MX" altLang="es-MX" smtClean="0"/>
          </a:p>
          <a:p>
            <a:r>
              <a:rPr lang="es-MX" altLang="es-MX" smtClean="0"/>
              <a:t>El IGECEM tiene a cargo la administración del Sistema Estatal de Información, así como su crecimiento y modernización.</a:t>
            </a:r>
          </a:p>
          <a:p>
            <a:r>
              <a:rPr lang="es-MX" altLang="es-MX" smtClean="0"/>
              <a:t> Este sistema consta de una sería de bases de datos con la información estratégica y relevante para apoyar el sistema de planeación democrática para el desarrollo del Estado de México.</a:t>
            </a:r>
          </a:p>
          <a:p>
            <a:r>
              <a:rPr lang="es-MX" altLang="es-MX" smtClean="0"/>
              <a:t>El sistema se alimenta y actualiza constantemente, por lo que el IGECEM ha diseñado una serie de estrategias encaminadas a mejorar los procesos de captación, procesamiento y difusión de la información captada a través de registros administrativos de las unidades generadoras de información, incluidos los municipios.</a:t>
            </a:r>
          </a:p>
        </p:txBody>
      </p:sp>
      <p:sp>
        <p:nvSpPr>
          <p:cNvPr id="102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C1FE7FE-3F40-42F7-87E8-928C3C65B89E}" type="slidenum">
              <a:rPr lang="es-MX" altLang="es-MX"/>
              <a:pPr/>
              <a:t>2</a:t>
            </a:fld>
            <a:endParaRPr lang="es-MX" altLang="es-MX"/>
          </a:p>
        </p:txBody>
      </p:sp>
    </p:spTree>
    <p:extLst>
      <p:ext uri="{BB962C8B-B14F-4D97-AF65-F5344CB8AC3E}">
        <p14:creationId xmlns:p14="http://schemas.microsoft.com/office/powerpoint/2010/main" val="6235368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6" descr="PP portada.png"/>
          <p:cNvPicPr>
            <a:picLocks noChangeAspect="1"/>
          </p:cNvPicPr>
          <p:nvPr userDrawn="1"/>
        </p:nvPicPr>
        <p:blipFill>
          <a:blip r:embed="rId2">
            <a:extLst>
              <a:ext uri="{28A0092B-C50C-407E-A947-70E740481C1C}">
                <a14:useLocalDpi xmlns:a14="http://schemas.microsoft.com/office/drawing/2010/main" val="0"/>
              </a:ext>
            </a:extLst>
          </a:blip>
          <a:srcRect r="41484"/>
          <a:stretch>
            <a:fillRect/>
          </a:stretch>
        </p:blipFill>
        <p:spPr bwMode="auto">
          <a:xfrm>
            <a:off x="-25400" y="0"/>
            <a:ext cx="5203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Grande IGECEM.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24738" y="303213"/>
            <a:ext cx="1309687"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6334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8543EE-F1AD-4F54-A7CF-154421AF570A}" type="datetimeFigureOut">
              <a:rPr lang="en-US" altLang="es-MX"/>
              <a:pPr>
                <a:defRPr/>
              </a:pPr>
              <a:t>8/5/2015</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63BE5B-F1B9-4A5C-9F37-E7F0852F3DC1}" type="slidenum">
              <a:rPr lang="en-US" altLang="es-MX"/>
              <a:pPr>
                <a:defRPr/>
              </a:pPr>
              <a:t>‹Nº›</a:t>
            </a:fld>
            <a:endParaRPr lang="en-US" altLang="es-MX"/>
          </a:p>
        </p:txBody>
      </p:sp>
    </p:spTree>
    <p:extLst>
      <p:ext uri="{BB962C8B-B14F-4D97-AF65-F5344CB8AC3E}">
        <p14:creationId xmlns:p14="http://schemas.microsoft.com/office/powerpoint/2010/main" val="265289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71B699-C4F8-4683-BA92-B94411D0C21F}" type="datetimeFigureOut">
              <a:rPr lang="en-US" altLang="es-MX"/>
              <a:pPr>
                <a:defRPr/>
              </a:pPr>
              <a:t>8/5/2015</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C98414-CA84-4982-8751-FC2C55B1ABFE}" type="slidenum">
              <a:rPr lang="en-US" altLang="es-MX"/>
              <a:pPr>
                <a:defRPr/>
              </a:pPr>
              <a:t>‹Nº›</a:t>
            </a:fld>
            <a:endParaRPr lang="en-US" altLang="es-MX"/>
          </a:p>
        </p:txBody>
      </p:sp>
    </p:spTree>
    <p:extLst>
      <p:ext uri="{BB962C8B-B14F-4D97-AF65-F5344CB8AC3E}">
        <p14:creationId xmlns:p14="http://schemas.microsoft.com/office/powerpoint/2010/main" val="22954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7" descr="Grande IGECEM.png"/>
          <p:cNvPicPr>
            <a:picLocks noChangeAspect="1"/>
          </p:cNvPicPr>
          <p:nvPr userDrawn="1"/>
        </p:nvPicPr>
        <p:blipFill>
          <a:blip r:embed="rId2">
            <a:extLst>
              <a:ext uri="{28A0092B-C50C-407E-A947-70E740481C1C}">
                <a14:useLocalDpi xmlns:a14="http://schemas.microsoft.com/office/drawing/2010/main" val="0"/>
              </a:ext>
            </a:extLst>
          </a:blip>
          <a:srcRect l="74419"/>
          <a:stretch>
            <a:fillRect/>
          </a:stretch>
        </p:blipFill>
        <p:spPr bwMode="auto">
          <a:xfrm>
            <a:off x="8586788" y="5929313"/>
            <a:ext cx="3587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03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88E8CE-187D-4CF0-8012-A736DB83D7BC}" type="datetimeFigureOut">
              <a:rPr lang="en-US" altLang="es-MX"/>
              <a:pPr>
                <a:defRPr/>
              </a:pPr>
              <a:t>8/5/2015</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50036D-1BEF-425A-9DF5-FD208DF540CE}" type="slidenum">
              <a:rPr lang="en-US" altLang="es-MX"/>
              <a:pPr>
                <a:defRPr/>
              </a:pPr>
              <a:t>‹Nº›</a:t>
            </a:fld>
            <a:endParaRPr lang="en-US" altLang="es-MX"/>
          </a:p>
        </p:txBody>
      </p:sp>
    </p:spTree>
    <p:extLst>
      <p:ext uri="{BB962C8B-B14F-4D97-AF65-F5344CB8AC3E}">
        <p14:creationId xmlns:p14="http://schemas.microsoft.com/office/powerpoint/2010/main" val="2283354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8D8BE11-5703-4FB7-B30C-3D32F7B25294}" type="datetimeFigureOut">
              <a:rPr lang="en-US" altLang="es-MX"/>
              <a:pPr>
                <a:defRPr/>
              </a:pPr>
              <a:t>8/5/2015</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D6D693-5993-4CFA-A31A-ADABF9F2B257}" type="slidenum">
              <a:rPr lang="en-US" altLang="es-MX"/>
              <a:pPr>
                <a:defRPr/>
              </a:pPr>
              <a:t>‹Nº›</a:t>
            </a:fld>
            <a:endParaRPr lang="en-US" altLang="es-MX"/>
          </a:p>
        </p:txBody>
      </p:sp>
    </p:spTree>
    <p:extLst>
      <p:ext uri="{BB962C8B-B14F-4D97-AF65-F5344CB8AC3E}">
        <p14:creationId xmlns:p14="http://schemas.microsoft.com/office/powerpoint/2010/main" val="403105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376B7A-7709-4562-9DD3-1953DE2DB947}" type="datetimeFigureOut">
              <a:rPr lang="en-US" altLang="es-MX"/>
              <a:pPr>
                <a:defRPr/>
              </a:pPr>
              <a:t>8/5/2015</a:t>
            </a:fld>
            <a:endParaRPr lang="en-US" altLang="es-MX"/>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84DDC1-5BB9-4153-A4AF-080227833037}" type="slidenum">
              <a:rPr lang="en-US" altLang="es-MX"/>
              <a:pPr>
                <a:defRPr/>
              </a:pPr>
              <a:t>‹Nº›</a:t>
            </a:fld>
            <a:endParaRPr lang="en-US" altLang="es-MX"/>
          </a:p>
        </p:txBody>
      </p:sp>
    </p:spTree>
    <p:extLst>
      <p:ext uri="{BB962C8B-B14F-4D97-AF65-F5344CB8AC3E}">
        <p14:creationId xmlns:p14="http://schemas.microsoft.com/office/powerpoint/2010/main" val="392951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7D2BAFA-7750-4114-B729-F139DE5AC6CB}" type="datetimeFigureOut">
              <a:rPr lang="en-US" altLang="es-MX"/>
              <a:pPr>
                <a:defRPr/>
              </a:pPr>
              <a:t>8/5/2015</a:t>
            </a:fld>
            <a:endParaRPr lang="en-US" altLang="es-MX"/>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190F315-713A-48E5-891C-9A2025F9B6D6}" type="slidenum">
              <a:rPr lang="en-US" altLang="es-MX"/>
              <a:pPr>
                <a:defRPr/>
              </a:pPr>
              <a:t>‹Nº›</a:t>
            </a:fld>
            <a:endParaRPr lang="en-US" altLang="es-MX"/>
          </a:p>
        </p:txBody>
      </p:sp>
    </p:spTree>
    <p:extLst>
      <p:ext uri="{BB962C8B-B14F-4D97-AF65-F5344CB8AC3E}">
        <p14:creationId xmlns:p14="http://schemas.microsoft.com/office/powerpoint/2010/main" val="258375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F53A2C-C9DA-4860-A2DE-C44C6F859B42}" type="datetimeFigureOut">
              <a:rPr lang="en-US" altLang="es-MX"/>
              <a:pPr>
                <a:defRPr/>
              </a:pPr>
              <a:t>8/5/2015</a:t>
            </a:fld>
            <a:endParaRPr lang="en-US" altLang="es-MX"/>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755CEB1-00A1-429A-A19B-6FDC1C0AD476}" type="slidenum">
              <a:rPr lang="en-US" altLang="es-MX"/>
              <a:pPr>
                <a:defRPr/>
              </a:pPr>
              <a:t>‹Nº›</a:t>
            </a:fld>
            <a:endParaRPr lang="en-US" altLang="es-MX"/>
          </a:p>
        </p:txBody>
      </p:sp>
    </p:spTree>
    <p:extLst>
      <p:ext uri="{BB962C8B-B14F-4D97-AF65-F5344CB8AC3E}">
        <p14:creationId xmlns:p14="http://schemas.microsoft.com/office/powerpoint/2010/main" val="217622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42EBE4-F949-43F5-94D0-6DE58691B63A}" type="datetimeFigureOut">
              <a:rPr lang="en-US" altLang="es-MX"/>
              <a:pPr>
                <a:defRPr/>
              </a:pPr>
              <a:t>8/5/2015</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7C329A-BE0A-44CF-A74C-8DDACF4858F2}" type="slidenum">
              <a:rPr lang="en-US" altLang="es-MX"/>
              <a:pPr>
                <a:defRPr/>
              </a:pPr>
              <a:t>‹Nº›</a:t>
            </a:fld>
            <a:endParaRPr lang="en-US" altLang="es-MX"/>
          </a:p>
        </p:txBody>
      </p:sp>
    </p:spTree>
    <p:extLst>
      <p:ext uri="{BB962C8B-B14F-4D97-AF65-F5344CB8AC3E}">
        <p14:creationId xmlns:p14="http://schemas.microsoft.com/office/powerpoint/2010/main" val="34295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037C75-1907-43BC-8611-7B5A8DF1F513}" type="datetimeFigureOut">
              <a:rPr lang="en-US" altLang="es-MX"/>
              <a:pPr>
                <a:defRPr/>
              </a:pPr>
              <a:t>8/5/2015</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73188A-1E77-4DD6-ADE4-F061FFB8C5B2}" type="slidenum">
              <a:rPr lang="en-US" altLang="es-MX"/>
              <a:pPr>
                <a:defRPr/>
              </a:pPr>
              <a:t>‹Nº›</a:t>
            </a:fld>
            <a:endParaRPr lang="en-US" altLang="es-MX"/>
          </a:p>
        </p:txBody>
      </p:sp>
    </p:spTree>
    <p:extLst>
      <p:ext uri="{BB962C8B-B14F-4D97-AF65-F5344CB8AC3E}">
        <p14:creationId xmlns:p14="http://schemas.microsoft.com/office/powerpoint/2010/main" val="1601363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MX" smtClean="0"/>
              <a:t>Click to edit Master title style</a:t>
            </a:r>
            <a:endParaRPr lang="en-US" altLang="es-MX"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MX" smtClean="0"/>
              <a:t>Click to edit Master text styles</a:t>
            </a:r>
          </a:p>
          <a:p>
            <a:pPr lvl="1"/>
            <a:r>
              <a:rPr lang="es-ES_tradnl" altLang="es-MX" smtClean="0"/>
              <a:t>Second level</a:t>
            </a:r>
          </a:p>
          <a:p>
            <a:pPr lvl="2"/>
            <a:r>
              <a:rPr lang="es-ES_tradnl" altLang="es-MX" smtClean="0"/>
              <a:t>Third level</a:t>
            </a:r>
          </a:p>
          <a:p>
            <a:pPr lvl="3"/>
            <a:r>
              <a:rPr lang="es-ES_tradnl" altLang="es-MX" smtClean="0"/>
              <a:t>Fourth level</a:t>
            </a:r>
          </a:p>
          <a:p>
            <a:pPr lvl="4"/>
            <a:r>
              <a:rPr lang="es-ES_tradnl" altLang="es-MX" smtClean="0"/>
              <a:t>Fifth level</a:t>
            </a:r>
            <a:endParaRPr lang="en-US" altLang="es-MX"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939005C4-5047-4A10-ACD8-93B72D20AFE4}" type="datetimeFigureOut">
              <a:rPr lang="en-US" altLang="es-MX"/>
              <a:pPr>
                <a:defRPr/>
              </a:pPr>
              <a:t>8/5/2015</a:t>
            </a:fld>
            <a:endParaRPr lang="en-US" alt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4B2A7A32-46F5-481A-90A0-9372BD0F50C0}" type="slidenum">
              <a:rPr lang="en-US" altLang="es-MX"/>
              <a:pPr>
                <a:defRPr/>
              </a:pPr>
              <a:t>‹Nº›</a:t>
            </a:fld>
            <a:endParaRPr lang="en-US" altLang="es-MX"/>
          </a:p>
        </p:txBody>
      </p:sp>
    </p:spTree>
  </p:cSld>
  <p:clrMap bg1="lt1" tx1="dk1" bg2="lt2" tx2="dk2" accent1="accent1" accent2="accent2" accent3="accent3" accent4="accent4" accent5="accent5" accent6="accent6" hlink="hlink" folHlink="folHlink"/>
  <p:sldLayoutIdLst>
    <p:sldLayoutId id="2147485189" r:id="rId1"/>
    <p:sldLayoutId id="2147485190" r:id="rId2"/>
    <p:sldLayoutId id="2147485180" r:id="rId3"/>
    <p:sldLayoutId id="2147485181" r:id="rId4"/>
    <p:sldLayoutId id="2147485182" r:id="rId5"/>
    <p:sldLayoutId id="2147485183" r:id="rId6"/>
    <p:sldLayoutId id="2147485184" r:id="rId7"/>
    <p:sldLayoutId id="2147485185" r:id="rId8"/>
    <p:sldLayoutId id="2147485186" r:id="rId9"/>
    <p:sldLayoutId id="2147485187" r:id="rId10"/>
    <p:sldLayoutId id="2147485188"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mlaramlara@yahoo.com.mx" TargetMode="External"/><Relationship Id="rId2" Type="http://schemas.openxmlformats.org/officeDocument/2006/relationships/hyperlink" Target="mailto:abv365@yahoo.com.m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39236" y="1774558"/>
            <a:ext cx="4222376" cy="1563377"/>
          </a:xfrm>
          <a:prstGeom prst="rect">
            <a:avLst/>
          </a:prstGeom>
          <a:noFill/>
        </p:spPr>
        <p:txBody>
          <a:bodyPr>
            <a:spAutoFit/>
          </a:bodyPr>
          <a:lstStyle/>
          <a:p>
            <a:pPr algn="ctr">
              <a:lnSpc>
                <a:spcPct val="150000"/>
              </a:lnSpc>
              <a:defRPr/>
            </a:pPr>
            <a:r>
              <a:rPr lang="es-ES" sz="2200" dirty="0" smtClean="0">
                <a:ln w="10541" cmpd="sng">
                  <a:solidFill>
                    <a:srgbClr val="7D7D7D">
                      <a:tint val="100000"/>
                      <a:shade val="100000"/>
                      <a:satMod val="110000"/>
                    </a:srgbClr>
                  </a:solidFill>
                  <a:prstDash val="solid"/>
                </a:ln>
                <a:solidFill>
                  <a:schemeClr val="tx1">
                    <a:lumMod val="65000"/>
                    <a:lumOff val="35000"/>
                  </a:schemeClr>
                </a:solidFill>
                <a:latin typeface="+mn-lt"/>
              </a:rPr>
              <a:t>DATOS E INDICADORES DE LA ZONAS METROPOLITANAS  DEL ESTADO DE MÉXICO</a:t>
            </a:r>
          </a:p>
        </p:txBody>
      </p:sp>
      <p:sp>
        <p:nvSpPr>
          <p:cNvPr id="2" name="CuadroTexto 1"/>
          <p:cNvSpPr txBox="1"/>
          <p:nvPr/>
        </p:nvSpPr>
        <p:spPr>
          <a:xfrm>
            <a:off x="6590924" y="5469327"/>
            <a:ext cx="2391152" cy="907941"/>
          </a:xfrm>
          <a:prstGeom prst="rect">
            <a:avLst/>
          </a:prstGeom>
          <a:noFill/>
        </p:spPr>
        <p:txBody>
          <a:bodyPr wrap="square">
            <a:spAutoFit/>
          </a:bodyPr>
          <a:lstStyle/>
          <a:p>
            <a:pPr algn="r">
              <a:defRPr/>
            </a:pPr>
            <a:r>
              <a:rPr lang="es-MX" sz="1100" dirty="0" smtClean="0">
                <a:solidFill>
                  <a:schemeClr val="tx1">
                    <a:lumMod val="65000"/>
                    <a:lumOff val="35000"/>
                  </a:schemeClr>
                </a:solidFill>
              </a:rPr>
              <a:t>05 agosto </a:t>
            </a:r>
            <a:r>
              <a:rPr lang="es-MX" sz="1100" dirty="0">
                <a:solidFill>
                  <a:schemeClr val="tx1">
                    <a:lumMod val="65000"/>
                    <a:lumOff val="35000"/>
                  </a:schemeClr>
                </a:solidFill>
              </a:rPr>
              <a:t>2015</a:t>
            </a:r>
          </a:p>
          <a:p>
            <a:pPr algn="r">
              <a:defRPr/>
            </a:pPr>
            <a:r>
              <a:rPr lang="es-MX" sz="1050" dirty="0" smtClean="0">
                <a:solidFill>
                  <a:schemeClr val="tx1">
                    <a:lumMod val="65000"/>
                    <a:lumOff val="35000"/>
                  </a:schemeClr>
                </a:solidFill>
              </a:rPr>
              <a:t>Sala de Usos Múltiples del IGECEM</a:t>
            </a:r>
          </a:p>
          <a:p>
            <a:pPr algn="r">
              <a:defRPr/>
            </a:pPr>
            <a:r>
              <a:rPr lang="es-MX" sz="1050" dirty="0" smtClean="0">
                <a:solidFill>
                  <a:schemeClr val="tx1">
                    <a:lumMod val="65000"/>
                    <a:lumOff val="35000"/>
                  </a:schemeClr>
                </a:solidFill>
              </a:rPr>
              <a:t>Hermenegildo Galeana sur no. 309</a:t>
            </a:r>
          </a:p>
          <a:p>
            <a:pPr algn="r">
              <a:defRPr/>
            </a:pPr>
            <a:r>
              <a:rPr lang="es-MX" sz="1050" dirty="0" smtClean="0">
                <a:solidFill>
                  <a:schemeClr val="tx1">
                    <a:lumMod val="65000"/>
                    <a:lumOff val="35000"/>
                  </a:schemeClr>
                </a:solidFill>
              </a:rPr>
              <a:t>Colonia Francisco </a:t>
            </a:r>
            <a:r>
              <a:rPr lang="es-MX" sz="1050" dirty="0" err="1" smtClean="0">
                <a:solidFill>
                  <a:schemeClr val="tx1">
                    <a:lumMod val="65000"/>
                    <a:lumOff val="35000"/>
                  </a:schemeClr>
                </a:solidFill>
              </a:rPr>
              <a:t>Murgía</a:t>
            </a:r>
            <a:endParaRPr lang="es-MX" sz="1050" dirty="0" smtClean="0">
              <a:solidFill>
                <a:schemeClr val="tx1">
                  <a:lumMod val="65000"/>
                  <a:lumOff val="35000"/>
                </a:schemeClr>
              </a:solidFill>
            </a:endParaRPr>
          </a:p>
          <a:p>
            <a:pPr algn="r">
              <a:defRPr/>
            </a:pPr>
            <a:r>
              <a:rPr lang="es-MX" sz="1050" dirty="0" smtClean="0">
                <a:solidFill>
                  <a:schemeClr val="tx1">
                    <a:lumMod val="65000"/>
                    <a:lumOff val="35000"/>
                  </a:schemeClr>
                </a:solidFill>
              </a:rPr>
              <a:t>Toluca de Lerdo, México.</a:t>
            </a:r>
            <a:endParaRPr lang="es-MX" sz="1050" dirty="0">
              <a:solidFill>
                <a:schemeClr val="tx1">
                  <a:lumMod val="65000"/>
                  <a:lumOff val="35000"/>
                </a:schemeClr>
              </a:solidFill>
            </a:endParaRPr>
          </a:p>
        </p:txBody>
      </p:sp>
      <p:sp>
        <p:nvSpPr>
          <p:cNvPr id="4" name="2 Rectángulo"/>
          <p:cNvSpPr/>
          <p:nvPr/>
        </p:nvSpPr>
        <p:spPr>
          <a:xfrm>
            <a:off x="5088048" y="3648547"/>
            <a:ext cx="3338998" cy="705258"/>
          </a:xfrm>
          <a:prstGeom prst="rect">
            <a:avLst/>
          </a:prstGeom>
          <a:noFill/>
        </p:spPr>
        <p:txBody>
          <a:bodyPr wrap="square">
            <a:spAutoFit/>
          </a:bodyPr>
          <a:lstStyle/>
          <a:p>
            <a:pPr algn="ctr">
              <a:lnSpc>
                <a:spcPct val="150000"/>
              </a:lnSpc>
              <a:defRPr/>
            </a:pPr>
            <a:r>
              <a:rPr lang="es-ES" sz="1400" dirty="0" smtClean="0">
                <a:ln w="10541" cmpd="sng">
                  <a:solidFill>
                    <a:srgbClr val="7D7D7D">
                      <a:tint val="100000"/>
                      <a:shade val="100000"/>
                      <a:satMod val="110000"/>
                    </a:srgbClr>
                  </a:solidFill>
                  <a:prstDash val="solid"/>
                </a:ln>
                <a:solidFill>
                  <a:srgbClr val="A50021"/>
                </a:solidFill>
                <a:latin typeface="+mn-lt"/>
              </a:rPr>
              <a:t>Décimo Octava Sesión Ordinaria Observatorio del Estado de México</a:t>
            </a:r>
          </a:p>
        </p:txBody>
      </p:sp>
    </p:spTree>
    <p:extLst>
      <p:ext uri="{BB962C8B-B14F-4D97-AF65-F5344CB8AC3E}">
        <p14:creationId xmlns:p14="http://schemas.microsoft.com/office/powerpoint/2010/main" val="3772465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073228378"/>
              </p:ext>
            </p:extLst>
          </p:nvPr>
        </p:nvGraphicFramePr>
        <p:xfrm>
          <a:off x="-33305" y="1065111"/>
          <a:ext cx="7662862" cy="401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5"/>
          <p:cNvSpPr txBox="1">
            <a:spLocks noChangeArrowheads="1"/>
          </p:cNvSpPr>
          <p:nvPr/>
        </p:nvSpPr>
        <p:spPr bwMode="auto">
          <a:xfrm>
            <a:off x="410424" y="5470525"/>
            <a:ext cx="8610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400" b="1" dirty="0" smtClean="0">
                <a:latin typeface="Arial" panose="020B0604020202020204" pitchFamily="34" charset="0"/>
              </a:rPr>
              <a:t>Esta área geográfica es </a:t>
            </a:r>
            <a:r>
              <a:rPr lang="es-MX" altLang="es-MX" sz="1400" b="1" dirty="0">
                <a:latin typeface="Arial" panose="020B0604020202020204" pitchFamily="34" charset="0"/>
              </a:rPr>
              <a:t>expulsora de población joven masculina</a:t>
            </a:r>
            <a:endParaRPr lang="es-ES" altLang="es-MX" sz="1400" b="1" dirty="0">
              <a:latin typeface="Arial" panose="020B0604020202020204" pitchFamily="34" charset="0"/>
            </a:endParaRPr>
          </a:p>
        </p:txBody>
      </p:sp>
      <p:sp>
        <p:nvSpPr>
          <p:cNvPr id="5"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Índice de masculinidad de 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2000</a:t>
            </a:r>
            <a:r>
              <a:rPr lang="es-MX" altLang="es-MX" sz="1600" dirty="0" smtClean="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2010</a:t>
            </a:r>
            <a:endParaRPr lang="es-ES" altLang="es-MX" sz="1600" dirty="0">
              <a:solidFill>
                <a:srgbClr val="C00000"/>
              </a:solidFill>
            </a:endParaRPr>
          </a:p>
        </p:txBody>
      </p:sp>
      <p:cxnSp>
        <p:nvCxnSpPr>
          <p:cNvPr id="6" name="Conector recto 5"/>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7" name="Text Box 12"/>
          <p:cNvSpPr txBox="1">
            <a:spLocks noChangeArrowheads="1"/>
          </p:cNvSpPr>
          <p:nvPr/>
        </p:nvSpPr>
        <p:spPr bwMode="auto">
          <a:xfrm>
            <a:off x="86009" y="6277347"/>
            <a:ext cx="432302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del INEGI. Censo de </a:t>
            </a:r>
            <a:r>
              <a:rPr lang="es-MX" altLang="es-MX" sz="900" dirty="0">
                <a:latin typeface="+mn-lt"/>
              </a:rPr>
              <a:t>Población y Vivienda </a:t>
            </a:r>
            <a:r>
              <a:rPr lang="es-MX" altLang="es-MX" sz="900" dirty="0" smtClean="0">
                <a:latin typeface="+mn-lt"/>
              </a:rPr>
              <a:t>2010.</a:t>
            </a:r>
            <a:endParaRPr lang="es-ES" altLang="es-MX" sz="900" dirty="0">
              <a:latin typeface="+mn-lt"/>
            </a:endParaRPr>
          </a:p>
        </p:txBody>
      </p:sp>
      <p:sp>
        <p:nvSpPr>
          <p:cNvPr id="8" name="Text Box 3"/>
          <p:cNvSpPr txBox="1">
            <a:spLocks noChangeArrowheads="1"/>
          </p:cNvSpPr>
          <p:nvPr/>
        </p:nvSpPr>
        <p:spPr bwMode="auto">
          <a:xfrm rot="16200000">
            <a:off x="673114" y="2625203"/>
            <a:ext cx="28424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b="1" dirty="0">
                <a:latin typeface="Arial" panose="020B0604020202020204" pitchFamily="34" charset="0"/>
              </a:rPr>
              <a:t>Hombres por cada 100 mujeres</a:t>
            </a:r>
            <a:endParaRPr lang="es-ES" altLang="es-MX" sz="1400" b="1" dirty="0">
              <a:latin typeface="Arial" panose="020B0604020202020204" pitchFamily="34" charset="0"/>
            </a:endParaRPr>
          </a:p>
        </p:txBody>
      </p:sp>
    </p:spTree>
    <p:extLst>
      <p:ext uri="{BB962C8B-B14F-4D97-AF65-F5344CB8AC3E}">
        <p14:creationId xmlns:p14="http://schemas.microsoft.com/office/powerpoint/2010/main" val="357744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up)">
                                      <p:cBhvr>
                                        <p:cTn id="7" dur="500"/>
                                        <p:tgtEl>
                                          <p:spTgt spid="3">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up)">
                                      <p:cBhvr>
                                        <p:cTn id="12" dur="500"/>
                                        <p:tgtEl>
                                          <p:spTgt spid="3">
                                            <p:graphicEl>
                                              <a:chart seriesIdx="1" categoryIdx="-4" bldStep="series"/>
                                            </p:graphic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par>
                          <p:cTn id="17" fill="hold">
                            <p:stCondLst>
                              <p:cond delay="1000"/>
                            </p:stCondLst>
                            <p:childTnLst>
                              <p:par>
                                <p:cTn id="18" presetID="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animBg="0"/>
        </p:bldSub>
      </p:bldGraphic>
      <p:bldP spid="4" grpId="0" autoUpdateAnimBg="0"/>
      <p:bldP spid="5" grpId="0" autoUpdateAnimBg="0"/>
      <p:bldP spid="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3"/>
          <p:cNvGraphicFramePr>
            <a:graphicFrameLocks noChangeAspect="1"/>
          </p:cNvGraphicFramePr>
          <p:nvPr>
            <p:extLst>
              <p:ext uri="{D42A27DB-BD31-4B8C-83A1-F6EECF244321}">
                <p14:modId xmlns:p14="http://schemas.microsoft.com/office/powerpoint/2010/main" val="2550989119"/>
              </p:ext>
            </p:extLst>
          </p:nvPr>
        </p:nvGraphicFramePr>
        <p:xfrm>
          <a:off x="241300" y="2779739"/>
          <a:ext cx="4470400" cy="2957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Object 4"/>
          <p:cNvGraphicFramePr>
            <a:graphicFrameLocks noChangeAspect="1"/>
          </p:cNvGraphicFramePr>
          <p:nvPr>
            <p:extLst>
              <p:ext uri="{D42A27DB-BD31-4B8C-83A1-F6EECF244321}">
                <p14:modId xmlns:p14="http://schemas.microsoft.com/office/powerpoint/2010/main" val="269237598"/>
              </p:ext>
            </p:extLst>
          </p:nvPr>
        </p:nvGraphicFramePr>
        <p:xfrm>
          <a:off x="3973901" y="2390115"/>
          <a:ext cx="5528607" cy="36575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5"/>
          <p:cNvSpPr txBox="1">
            <a:spLocks noChangeArrowheads="1"/>
          </p:cNvSpPr>
          <p:nvPr/>
        </p:nvSpPr>
        <p:spPr bwMode="auto">
          <a:xfrm>
            <a:off x="533400" y="734092"/>
            <a:ext cx="8458200"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pPr>
            <a:r>
              <a:rPr lang="es-MX" altLang="es-MX" dirty="0"/>
              <a:t>			</a:t>
            </a:r>
            <a:r>
              <a:rPr lang="es-MX" altLang="es-MX" sz="1800" b="1" dirty="0">
                <a:latin typeface="Arial" panose="020B0604020202020204" pitchFamily="34" charset="0"/>
              </a:rPr>
              <a:t>Estado		</a:t>
            </a:r>
            <a:r>
              <a:rPr lang="es-MX" altLang="es-MX" sz="1800" b="1" dirty="0" smtClean="0">
                <a:latin typeface="Arial" panose="020B0604020202020204" pitchFamily="34" charset="0"/>
              </a:rPr>
              <a:t>				 Zona </a:t>
            </a:r>
            <a:r>
              <a:rPr lang="es-MX" altLang="es-MX" sz="1800" b="1" dirty="0">
                <a:latin typeface="Arial" panose="020B0604020202020204" pitchFamily="34" charset="0"/>
              </a:rPr>
              <a:t>Metropolitana </a:t>
            </a:r>
            <a:r>
              <a:rPr lang="es-MX" altLang="es-MX" sz="1800" b="1" dirty="0" smtClean="0">
                <a:latin typeface="Arial" panose="020B0604020202020204" pitchFamily="34" charset="0"/>
              </a:rPr>
              <a:t>del</a:t>
            </a:r>
            <a:endParaRPr lang="es-MX" altLang="es-MX" sz="1800" b="1" dirty="0">
              <a:latin typeface="Arial" panose="020B0604020202020204" pitchFamily="34" charset="0"/>
            </a:endParaRPr>
          </a:p>
          <a:p>
            <a:pPr>
              <a:lnSpc>
                <a:spcPct val="75000"/>
              </a:lnSpc>
            </a:pPr>
            <a:r>
              <a:rPr lang="es-MX" altLang="es-MX" sz="1800" b="1" dirty="0">
                <a:latin typeface="Arial" panose="020B0604020202020204" pitchFamily="34" charset="0"/>
              </a:rPr>
              <a:t>					        </a:t>
            </a:r>
            <a:r>
              <a:rPr lang="es-MX" altLang="es-MX" sz="1800" b="1" dirty="0" smtClean="0">
                <a:latin typeface="Arial" panose="020B0604020202020204" pitchFamily="34" charset="0"/>
              </a:rPr>
              <a:t>				Valle Cuautitlán </a:t>
            </a:r>
            <a:r>
              <a:rPr lang="es-MX" altLang="es-MX" b="1" dirty="0">
                <a:latin typeface="Arial" panose="020B0604020202020204" pitchFamily="34" charset="0"/>
              </a:rPr>
              <a:t>T</a:t>
            </a:r>
            <a:r>
              <a:rPr lang="es-MX" altLang="es-MX" sz="1800" b="1" dirty="0" smtClean="0">
                <a:latin typeface="Arial" panose="020B0604020202020204" pitchFamily="34" charset="0"/>
              </a:rPr>
              <a:t>excoco</a:t>
            </a:r>
            <a:endParaRPr lang="es-MX" altLang="es-MX" sz="1800" b="1" dirty="0">
              <a:latin typeface="Arial" panose="020B0604020202020204" pitchFamily="34" charset="0"/>
            </a:endParaRPr>
          </a:p>
          <a:p>
            <a:pPr>
              <a:lnSpc>
                <a:spcPct val="75000"/>
              </a:lnSpc>
              <a:spcBef>
                <a:spcPct val="50000"/>
              </a:spcBef>
            </a:pPr>
            <a:r>
              <a:rPr lang="es-MX" altLang="es-MX" sz="1600" dirty="0" smtClean="0">
                <a:latin typeface="Arial" panose="020B0604020202020204" pitchFamily="34" charset="0"/>
              </a:rPr>
              <a:t>Nacidos </a:t>
            </a:r>
            <a:r>
              <a:rPr lang="es-MX" altLang="es-MX" sz="1600" dirty="0">
                <a:latin typeface="Arial" panose="020B0604020202020204" pitchFamily="34" charset="0"/>
              </a:rPr>
              <a:t>en el	     </a:t>
            </a:r>
            <a:r>
              <a:rPr lang="es-MX" altLang="es-MX" sz="1600" dirty="0" smtClean="0">
                <a:latin typeface="Arial" panose="020B0604020202020204" pitchFamily="34" charset="0"/>
              </a:rPr>
              <a:t>      =    9’341,942          61.6</a:t>
            </a:r>
            <a:r>
              <a:rPr lang="es-MX" altLang="es-MX" sz="1600" dirty="0">
                <a:latin typeface="Arial" panose="020B0604020202020204" pitchFamily="34" charset="0"/>
              </a:rPr>
              <a:t>	     </a:t>
            </a:r>
            <a:r>
              <a:rPr lang="es-MX" altLang="es-MX" sz="1600" dirty="0" smtClean="0">
                <a:latin typeface="Arial" panose="020B0604020202020204" pitchFamily="34" charset="0"/>
              </a:rPr>
              <a:t>5’734,605           51.3</a:t>
            </a:r>
            <a:endParaRPr lang="es-MX" altLang="es-MX" sz="1600" dirty="0">
              <a:latin typeface="Arial" panose="020B0604020202020204" pitchFamily="34" charset="0"/>
            </a:endParaRPr>
          </a:p>
          <a:p>
            <a:pPr>
              <a:lnSpc>
                <a:spcPct val="75000"/>
              </a:lnSpc>
              <a:spcBef>
                <a:spcPct val="50000"/>
              </a:spcBef>
            </a:pPr>
            <a:r>
              <a:rPr lang="es-MX" altLang="es-MX" sz="1600" dirty="0">
                <a:latin typeface="Arial" panose="020B0604020202020204" pitchFamily="34" charset="0"/>
              </a:rPr>
              <a:t>Nacidos en </a:t>
            </a:r>
            <a:r>
              <a:rPr lang="es-MX" altLang="es-MX" sz="1600" dirty="0" smtClean="0">
                <a:latin typeface="Arial" panose="020B0604020202020204" pitchFamily="34" charset="0"/>
              </a:rPr>
              <a:t>otro           =   5’566,585          36.7</a:t>
            </a:r>
            <a:r>
              <a:rPr lang="es-MX" altLang="es-MX" sz="1600" dirty="0">
                <a:latin typeface="Arial" panose="020B0604020202020204" pitchFamily="34" charset="0"/>
              </a:rPr>
              <a:t>	     </a:t>
            </a:r>
            <a:r>
              <a:rPr lang="es-MX" altLang="es-MX" sz="1600" dirty="0" smtClean="0">
                <a:latin typeface="Arial" panose="020B0604020202020204" pitchFamily="34" charset="0"/>
              </a:rPr>
              <a:t>5’217,560           46.7</a:t>
            </a:r>
            <a:endParaRPr lang="es-MX" altLang="es-MX" sz="1600" dirty="0">
              <a:latin typeface="Arial" panose="020B0604020202020204" pitchFamily="34" charset="0"/>
            </a:endParaRPr>
          </a:p>
          <a:p>
            <a:pPr>
              <a:lnSpc>
                <a:spcPct val="75000"/>
              </a:lnSpc>
              <a:spcBef>
                <a:spcPct val="50000"/>
              </a:spcBef>
            </a:pPr>
            <a:r>
              <a:rPr lang="es-MX" altLang="es-MX" sz="1600" dirty="0">
                <a:latin typeface="Arial" panose="020B0604020202020204" pitchFamily="34" charset="0"/>
              </a:rPr>
              <a:t>Nacidos en otro país    =  </a:t>
            </a:r>
            <a:r>
              <a:rPr lang="es-MX" altLang="es-MX" sz="1600" dirty="0" smtClean="0">
                <a:latin typeface="Arial" panose="020B0604020202020204" pitchFamily="34" charset="0"/>
              </a:rPr>
              <a:t>     50,642            0.3</a:t>
            </a:r>
            <a:r>
              <a:rPr lang="es-MX" altLang="es-MX" sz="1600" dirty="0">
                <a:latin typeface="Arial" panose="020B0604020202020204" pitchFamily="34" charset="0"/>
              </a:rPr>
              <a:t>	          </a:t>
            </a:r>
            <a:r>
              <a:rPr lang="es-MX" altLang="es-MX" sz="1600" dirty="0" smtClean="0">
                <a:latin typeface="Arial" panose="020B0604020202020204" pitchFamily="34" charset="0"/>
              </a:rPr>
              <a:t>37,086             0.3</a:t>
            </a:r>
          </a:p>
        </p:txBody>
      </p:sp>
      <p:sp>
        <p:nvSpPr>
          <p:cNvPr id="9"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Inmigración histórica de </a:t>
            </a:r>
            <a:r>
              <a:rPr lang="es-ES" altLang="es-MX" sz="1600" dirty="0" smtClean="0">
                <a:solidFill>
                  <a:srgbClr val="C00000"/>
                </a:solidFill>
              </a:rPr>
              <a:t>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a:t>
            </a:r>
            <a:r>
              <a:rPr lang="es-ES" altLang="es-MX" sz="1600" dirty="0" smtClean="0">
                <a:solidFill>
                  <a:srgbClr val="C00000"/>
                </a:solidFill>
              </a:rPr>
              <a:t>2010</a:t>
            </a:r>
            <a:endParaRPr lang="es-ES" altLang="es-MX" sz="1600" dirty="0">
              <a:solidFill>
                <a:srgbClr val="C00000"/>
              </a:solidFill>
            </a:endParaRPr>
          </a:p>
        </p:txBody>
      </p:sp>
      <p:cxnSp>
        <p:nvCxnSpPr>
          <p:cNvPr id="10" name="Conector recto 9"/>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grpSp>
        <p:nvGrpSpPr>
          <p:cNvPr id="11" name="Group 6"/>
          <p:cNvGrpSpPr>
            <a:grpSpLocks/>
          </p:cNvGrpSpPr>
          <p:nvPr/>
        </p:nvGrpSpPr>
        <p:grpSpPr bwMode="auto">
          <a:xfrm>
            <a:off x="3913359" y="1252334"/>
            <a:ext cx="381000" cy="838200"/>
            <a:chOff x="2736" y="1296"/>
            <a:chExt cx="240" cy="528"/>
          </a:xfrm>
        </p:grpSpPr>
        <p:sp>
          <p:nvSpPr>
            <p:cNvPr id="12" name="AutoShape 7"/>
            <p:cNvSpPr>
              <a:spLocks noChangeArrowheads="1"/>
            </p:cNvSpPr>
            <p:nvPr/>
          </p:nvSpPr>
          <p:spPr bwMode="auto">
            <a:xfrm>
              <a:off x="2736" y="1296"/>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3" name="AutoShape 8"/>
            <p:cNvSpPr>
              <a:spLocks noChangeArrowheads="1"/>
            </p:cNvSpPr>
            <p:nvPr/>
          </p:nvSpPr>
          <p:spPr bwMode="auto">
            <a:xfrm>
              <a:off x="2736" y="1488"/>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4" name="AutoShape 9"/>
            <p:cNvSpPr>
              <a:spLocks noChangeArrowheads="1"/>
            </p:cNvSpPr>
            <p:nvPr/>
          </p:nvSpPr>
          <p:spPr bwMode="auto">
            <a:xfrm>
              <a:off x="2736" y="1680"/>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grpSp>
      <p:grpSp>
        <p:nvGrpSpPr>
          <p:cNvPr id="15" name="Group 10"/>
          <p:cNvGrpSpPr>
            <a:grpSpLocks/>
          </p:cNvGrpSpPr>
          <p:nvPr/>
        </p:nvGrpSpPr>
        <p:grpSpPr bwMode="auto">
          <a:xfrm>
            <a:off x="6504159" y="1252334"/>
            <a:ext cx="381000" cy="838200"/>
            <a:chOff x="4272" y="1296"/>
            <a:chExt cx="240" cy="528"/>
          </a:xfrm>
        </p:grpSpPr>
        <p:sp>
          <p:nvSpPr>
            <p:cNvPr id="16" name="AutoShape 11"/>
            <p:cNvSpPr>
              <a:spLocks noChangeArrowheads="1"/>
            </p:cNvSpPr>
            <p:nvPr/>
          </p:nvSpPr>
          <p:spPr bwMode="auto">
            <a:xfrm>
              <a:off x="4272" y="1296"/>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7" name="AutoShape 12"/>
            <p:cNvSpPr>
              <a:spLocks noChangeArrowheads="1"/>
            </p:cNvSpPr>
            <p:nvPr/>
          </p:nvSpPr>
          <p:spPr bwMode="auto">
            <a:xfrm>
              <a:off x="4272" y="1488"/>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8" name="AutoShape 13"/>
            <p:cNvSpPr>
              <a:spLocks noChangeArrowheads="1"/>
            </p:cNvSpPr>
            <p:nvPr/>
          </p:nvSpPr>
          <p:spPr bwMode="auto">
            <a:xfrm>
              <a:off x="4272" y="1680"/>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grpSp>
      <p:sp>
        <p:nvSpPr>
          <p:cNvPr id="19" name="Text Box 14"/>
          <p:cNvSpPr txBox="1">
            <a:spLocks noChangeArrowheads="1"/>
          </p:cNvSpPr>
          <p:nvPr/>
        </p:nvSpPr>
        <p:spPr bwMode="auto">
          <a:xfrm>
            <a:off x="259519" y="5689224"/>
            <a:ext cx="8458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200" b="1" dirty="0">
                <a:latin typeface="Arial" panose="020B0604020202020204" pitchFamily="34" charset="0"/>
              </a:rPr>
              <a:t>El </a:t>
            </a:r>
            <a:r>
              <a:rPr lang="es-MX" altLang="es-MX" sz="1200" b="1" dirty="0" smtClean="0">
                <a:latin typeface="Arial" panose="020B0604020202020204" pitchFamily="34" charset="0"/>
              </a:rPr>
              <a:t>47.0% </a:t>
            </a:r>
            <a:r>
              <a:rPr lang="es-MX" altLang="es-MX" sz="1200" b="1" dirty="0">
                <a:latin typeface="Arial" panose="020B0604020202020204" pitchFamily="34" charset="0"/>
              </a:rPr>
              <a:t>de la población de la Zona Metropolitana </a:t>
            </a:r>
            <a:r>
              <a:rPr lang="es-MX" altLang="es-MX" sz="1200" b="1" dirty="0" smtClean="0">
                <a:latin typeface="Arial" panose="020B0604020202020204" pitchFamily="34" charset="0"/>
              </a:rPr>
              <a:t>del Valle Cuautitlán Texcoco </a:t>
            </a:r>
            <a:r>
              <a:rPr lang="es-MX" altLang="es-MX" sz="1200" b="1" dirty="0">
                <a:latin typeface="Arial" panose="020B0604020202020204" pitchFamily="34" charset="0"/>
              </a:rPr>
              <a:t>no es oriunda</a:t>
            </a:r>
            <a:endParaRPr lang="es-ES" altLang="es-MX" sz="1200" b="1" dirty="0">
              <a:latin typeface="Arial" panose="020B0604020202020204" pitchFamily="34" charset="0"/>
            </a:endParaRPr>
          </a:p>
        </p:txBody>
      </p:sp>
      <p:sp>
        <p:nvSpPr>
          <p:cNvPr id="20" name="Text Box 12"/>
          <p:cNvSpPr txBox="1">
            <a:spLocks noChangeArrowheads="1"/>
          </p:cNvSpPr>
          <p:nvPr/>
        </p:nvSpPr>
        <p:spPr bwMode="auto">
          <a:xfrm>
            <a:off x="102216" y="6364086"/>
            <a:ext cx="432302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del INEGI. Censo de </a:t>
            </a:r>
            <a:r>
              <a:rPr lang="es-MX" altLang="es-MX" sz="900" dirty="0">
                <a:latin typeface="+mn-lt"/>
              </a:rPr>
              <a:t>Población y Vivienda </a:t>
            </a:r>
            <a:r>
              <a:rPr lang="es-MX" altLang="es-MX" sz="900" dirty="0" smtClean="0">
                <a:latin typeface="+mn-lt"/>
              </a:rPr>
              <a:t>2010.</a:t>
            </a:r>
            <a:endParaRPr lang="es-ES" altLang="es-MX" sz="900" dirty="0">
              <a:latin typeface="+mn-lt"/>
            </a:endParaRPr>
          </a:p>
        </p:txBody>
      </p:sp>
    </p:spTree>
    <p:extLst>
      <p:ext uri="{BB962C8B-B14F-4D97-AF65-F5344CB8AC3E}">
        <p14:creationId xmlns:p14="http://schemas.microsoft.com/office/powerpoint/2010/main" val="325698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0-#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0-#ppt_w/2"/>
                                          </p:val>
                                        </p:tav>
                                        <p:tav tm="100000">
                                          <p:val>
                                            <p:strVal val="#ppt_x"/>
                                          </p:val>
                                        </p:tav>
                                      </p:tavLst>
                                    </p:anim>
                                    <p:anim calcmode="lin" valueType="num">
                                      <p:cBhvr additive="base">
                                        <p:cTn id="33"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Graphic spid="22" grpId="0">
        <p:bldAsOne/>
      </p:bldGraphic>
      <p:bldP spid="5" grpId="0" autoUpdateAnimBg="0"/>
      <p:bldP spid="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48"/>
          <p:cNvGraphicFramePr>
            <a:graphicFrameLocks noGrp="1"/>
          </p:cNvGraphicFramePr>
          <p:nvPr>
            <p:extLst>
              <p:ext uri="{D42A27DB-BD31-4B8C-83A1-F6EECF244321}">
                <p14:modId xmlns:p14="http://schemas.microsoft.com/office/powerpoint/2010/main" val="1822756538"/>
              </p:ext>
            </p:extLst>
          </p:nvPr>
        </p:nvGraphicFramePr>
        <p:xfrm>
          <a:off x="40744" y="814364"/>
          <a:ext cx="9021777" cy="5103956"/>
        </p:xfrm>
        <a:graphic>
          <a:graphicData uri="http://schemas.openxmlformats.org/drawingml/2006/table">
            <a:tbl>
              <a:tblPr/>
              <a:tblGrid>
                <a:gridCol w="6343456"/>
                <a:gridCol w="850975"/>
                <a:gridCol w="813358"/>
                <a:gridCol w="1013988"/>
              </a:tblGrid>
              <a:tr h="309563">
                <a:tc row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500" b="1" i="0" u="none" strike="noStrike" cap="none" normalizeH="0" baseline="0" dirty="0" smtClean="0">
                          <a:ln>
                            <a:noFill/>
                          </a:ln>
                          <a:solidFill>
                            <a:schemeClr val="tx1"/>
                          </a:solidFill>
                          <a:effectLst/>
                          <a:latin typeface="Arial" panose="020B0604020202020204" pitchFamily="34" charset="0"/>
                        </a:rPr>
                        <a:t>Indicadores</a:t>
                      </a:r>
                      <a:endParaRPr kumimoji="0" lang="es-ES" altLang="es-MX" sz="15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500" b="1" i="0" u="none" strike="noStrike" cap="none" normalizeH="0" baseline="0" dirty="0" smtClean="0">
                          <a:ln>
                            <a:noFill/>
                          </a:ln>
                          <a:solidFill>
                            <a:schemeClr val="tx1"/>
                          </a:solidFill>
                          <a:effectLst/>
                          <a:latin typeface="Arial" panose="020B0604020202020204" pitchFamily="34" charset="0"/>
                        </a:rPr>
                        <a:t>Marginación</a:t>
                      </a:r>
                      <a:endParaRPr kumimoji="0" lang="es-ES" altLang="es-MX" sz="15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endParaRPr lang="es-MX"/>
                    </a:p>
                  </a:txBody>
                  <a:tcPr/>
                </a:tc>
                <a:tc row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400" b="1" i="0" u="none" strike="noStrike" cap="none" normalizeH="0" baseline="0" dirty="0" smtClean="0">
                          <a:ln>
                            <a:noFill/>
                          </a:ln>
                          <a:solidFill>
                            <a:schemeClr val="tx1"/>
                          </a:solidFill>
                          <a:effectLst/>
                          <a:latin typeface="Arial" panose="020B0604020202020204" pitchFamily="34" charset="0"/>
                        </a:rPr>
                        <a:t>Variación</a:t>
                      </a:r>
                      <a:endParaRPr kumimoji="0" lang="es-ES" altLang="es-MX" sz="14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r>
              <a:tr h="309563">
                <a:tc vMerge="1">
                  <a:txBody>
                    <a:bodyPr/>
                    <a:lstStyle/>
                    <a:p>
                      <a:endParaRPr lang="es-MX"/>
                    </a:p>
                  </a:txBody>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500" b="1" i="0" u="none" strike="noStrike" cap="none" normalizeH="0" baseline="0" dirty="0" smtClean="0">
                          <a:ln>
                            <a:noFill/>
                          </a:ln>
                          <a:solidFill>
                            <a:schemeClr val="tx1"/>
                          </a:solidFill>
                          <a:effectLst/>
                          <a:latin typeface="Arial" panose="020B0604020202020204" pitchFamily="34" charset="0"/>
                        </a:rPr>
                        <a:t>2000</a:t>
                      </a:r>
                      <a:endParaRPr kumimoji="0" lang="es-ES" altLang="es-MX" sz="15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500" b="1" i="0" u="none" strike="noStrike" cap="none" normalizeH="0" baseline="0" dirty="0" smtClean="0">
                          <a:ln>
                            <a:noFill/>
                          </a:ln>
                          <a:solidFill>
                            <a:schemeClr val="tx1"/>
                          </a:solidFill>
                          <a:effectLst/>
                          <a:latin typeface="Arial" panose="020B0604020202020204" pitchFamily="34" charset="0"/>
                        </a:rPr>
                        <a:t>2010</a:t>
                      </a:r>
                      <a:endParaRPr kumimoji="0" lang="es-ES" altLang="es-MX" sz="1500" b="1"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vMerge="1">
                  <a:txBody>
                    <a:bodyPr/>
                    <a:lstStyle/>
                    <a:p>
                      <a:endParaRPr lang="es-MX"/>
                    </a:p>
                  </a:txBody>
                  <a:tcPr/>
                </a:tc>
              </a:tr>
              <a:tr h="5318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50000"/>
                        </a:lnSpc>
                        <a:spcBef>
                          <a:spcPts val="400"/>
                        </a:spcBef>
                        <a:spcAft>
                          <a:spcPts val="400"/>
                        </a:spcAft>
                        <a:buClrTx/>
                        <a:buSzTx/>
                        <a:buFontTx/>
                        <a:buNone/>
                        <a:tabLst/>
                      </a:pPr>
                      <a:r>
                        <a:rPr kumimoji="0" lang="es-MX" altLang="es-MX" sz="1350" b="1" i="0" u="none" strike="noStrike" cap="none" normalizeH="0" baseline="0" dirty="0" smtClean="0">
                          <a:ln>
                            <a:noFill/>
                          </a:ln>
                          <a:solidFill>
                            <a:schemeClr val="tx1"/>
                          </a:solidFill>
                          <a:effectLst/>
                          <a:latin typeface="Arial" panose="020B0604020202020204" pitchFamily="34" charset="0"/>
                        </a:rPr>
                        <a:t>Porcentaje de población analfabeta mayor de 15 años</a:t>
                      </a:r>
                      <a:endParaRPr kumimoji="0" lang="es-ES" altLang="es-MX" sz="1350" b="1" i="0" u="none" strike="noStrike" cap="none" normalizeH="0" baseline="0" dirty="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2.1</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50000"/>
                        </a:lnSpc>
                        <a:spcBef>
                          <a:spcPts val="400"/>
                        </a:spcBef>
                        <a:spcAft>
                          <a:spcPts val="400"/>
                        </a:spcAft>
                        <a:buClrTx/>
                        <a:buSzTx/>
                        <a:buFontTx/>
                        <a:buNone/>
                        <a:tabLst/>
                      </a:pPr>
                      <a:r>
                        <a:rPr kumimoji="0" lang="es-MX" altLang="es-MX" sz="1350" b="1" i="0" u="none" strike="noStrike" cap="none" normalizeH="0" baseline="0" dirty="0" smtClean="0">
                          <a:ln>
                            <a:noFill/>
                          </a:ln>
                          <a:solidFill>
                            <a:schemeClr val="tx1"/>
                          </a:solidFill>
                          <a:effectLst/>
                          <a:latin typeface="Arial" panose="020B0604020202020204" pitchFamily="34" charset="0"/>
                        </a:rPr>
                        <a:t>Porcentaje de población mayor de 15 años sin primaria completa</a:t>
                      </a:r>
                      <a:endParaRPr kumimoji="0" lang="es-ES" altLang="es-MX" sz="1350" b="1" i="0" u="none" strike="noStrike" cap="none" normalizeH="0" baseline="0" dirty="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22.0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7.6</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50000"/>
                        </a:lnSpc>
                        <a:spcBef>
                          <a:spcPts val="400"/>
                        </a:spcBef>
                        <a:spcAft>
                          <a:spcPts val="400"/>
                        </a:spcAft>
                        <a:buClrTx/>
                        <a:buSzTx/>
                        <a:buFontTx/>
                        <a:buNone/>
                        <a:tabLst/>
                      </a:pPr>
                      <a:r>
                        <a:rPr kumimoji="0" lang="es-MX" altLang="es-MX" sz="1350" b="1" i="0" u="none" strike="noStrike" cap="none" normalizeH="0" baseline="0" dirty="0" smtClean="0">
                          <a:ln>
                            <a:noFill/>
                          </a:ln>
                          <a:solidFill>
                            <a:schemeClr val="tx1"/>
                          </a:solidFill>
                          <a:effectLst/>
                          <a:latin typeface="Arial" panose="020B0604020202020204" pitchFamily="34" charset="0"/>
                        </a:rPr>
                        <a:t>Porcentaje de ocupantes en viviendas sin drenaje ni excusado</a:t>
                      </a:r>
                      <a:endParaRPr kumimoji="0" lang="es-ES" altLang="es-MX" sz="1350" b="1" i="0" u="none" strike="noStrike" cap="none" normalizeH="0" baseline="0" dirty="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4.8</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50000"/>
                        </a:lnSpc>
                        <a:spcBef>
                          <a:spcPts val="400"/>
                        </a:spcBef>
                        <a:spcAft>
                          <a:spcPts val="400"/>
                        </a:spcAft>
                        <a:buClrTx/>
                        <a:buSzTx/>
                        <a:buFontTx/>
                        <a:buNone/>
                        <a:tabLst/>
                      </a:pPr>
                      <a:r>
                        <a:rPr kumimoji="0" lang="es-MX" altLang="es-MX" sz="1350" b="1" i="0" u="none" strike="noStrike" cap="none" normalizeH="0" baseline="0" dirty="0" smtClean="0">
                          <a:ln>
                            <a:noFill/>
                          </a:ln>
                          <a:solidFill>
                            <a:schemeClr val="tx1"/>
                          </a:solidFill>
                          <a:effectLst/>
                          <a:latin typeface="Arial" panose="020B0604020202020204" pitchFamily="34" charset="0"/>
                        </a:rPr>
                        <a:t>Porcentaje de ocupantes en viviendas sin energía eléctrica</a:t>
                      </a:r>
                      <a:endParaRPr kumimoji="0" lang="es-ES" altLang="es-MX" sz="1350" b="1" i="0" u="none" strike="noStrike" cap="none" normalizeH="0" baseline="0" dirty="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0.6</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089">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50000"/>
                        </a:lnSpc>
                        <a:spcBef>
                          <a:spcPts val="400"/>
                        </a:spcBef>
                        <a:spcAft>
                          <a:spcPts val="400"/>
                        </a:spcAft>
                        <a:buClrTx/>
                        <a:buSzTx/>
                        <a:buFontTx/>
                        <a:buNone/>
                        <a:tabLst/>
                      </a:pPr>
                      <a:r>
                        <a:rPr kumimoji="0" lang="es-MX" altLang="es-MX" sz="1350" b="1" i="0" u="none" strike="noStrike" cap="none" normalizeH="0" baseline="0" dirty="0" smtClean="0">
                          <a:ln>
                            <a:noFill/>
                          </a:ln>
                          <a:solidFill>
                            <a:schemeClr val="tx1"/>
                          </a:solidFill>
                          <a:effectLst/>
                          <a:latin typeface="Arial" panose="020B0604020202020204" pitchFamily="34" charset="0"/>
                        </a:rPr>
                        <a:t>Porcentaje de ocupantes en viviendas sin agua entubada</a:t>
                      </a:r>
                      <a:endParaRPr kumimoji="0" lang="es-ES" altLang="es-MX" sz="1350" b="1" i="0" u="none" strike="noStrike" cap="none" normalizeH="0" baseline="0" dirty="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-0.5</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50000"/>
                        </a:lnSpc>
                        <a:spcBef>
                          <a:spcPts val="400"/>
                        </a:spcBef>
                        <a:spcAft>
                          <a:spcPts val="400"/>
                        </a:spcAft>
                        <a:buClrTx/>
                        <a:buSzTx/>
                        <a:buFontTx/>
                        <a:buNone/>
                        <a:tabLst/>
                      </a:pPr>
                      <a:r>
                        <a:rPr kumimoji="0" lang="es-MX" altLang="es-MX" sz="1350" b="1" i="0" u="none" strike="noStrike" cap="none" normalizeH="0" baseline="0" dirty="0" smtClean="0">
                          <a:ln>
                            <a:noFill/>
                          </a:ln>
                          <a:solidFill>
                            <a:schemeClr val="tx1"/>
                          </a:solidFill>
                          <a:effectLst/>
                          <a:latin typeface="Arial" panose="020B0604020202020204" pitchFamily="34" charset="0"/>
                        </a:rPr>
                        <a:t>Porcentaje de viviendas con hacinamiento</a:t>
                      </a:r>
                      <a:endParaRPr kumimoji="0" lang="es-ES" altLang="es-MX" sz="1350" b="1" i="0" u="none" strike="noStrike" cap="none" normalizeH="0" baseline="0" dirty="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52.7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41.8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10.9</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39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50000"/>
                        </a:lnSpc>
                        <a:spcBef>
                          <a:spcPts val="400"/>
                        </a:spcBef>
                        <a:spcAft>
                          <a:spcPts val="400"/>
                        </a:spcAft>
                        <a:buClrTx/>
                        <a:buSzTx/>
                        <a:buFontTx/>
                        <a:buNone/>
                        <a:tabLst/>
                      </a:pPr>
                      <a:r>
                        <a:rPr kumimoji="0" lang="es-MX" altLang="es-MX" sz="1350" b="1" i="0" u="none" strike="noStrike" cap="none" normalizeH="0" baseline="0" dirty="0" smtClean="0">
                          <a:ln>
                            <a:noFill/>
                          </a:ln>
                          <a:solidFill>
                            <a:schemeClr val="tx1"/>
                          </a:solidFill>
                          <a:effectLst/>
                          <a:latin typeface="Arial" panose="020B0604020202020204" pitchFamily="34" charset="0"/>
                        </a:rPr>
                        <a:t>Porcentaje de ocupantes con piso de tierra</a:t>
                      </a:r>
                      <a:endParaRPr kumimoji="0" lang="es-ES" altLang="es-MX" sz="1350" b="1" i="0" u="none" strike="noStrike" cap="none" normalizeH="0" baseline="0" dirty="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2.3</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50000"/>
                        </a:lnSpc>
                        <a:spcBef>
                          <a:spcPts val="400"/>
                        </a:spcBef>
                        <a:spcAft>
                          <a:spcPts val="400"/>
                        </a:spcAft>
                        <a:buClrTx/>
                        <a:buSzTx/>
                        <a:buFontTx/>
                        <a:buNone/>
                        <a:tabLst/>
                      </a:pPr>
                      <a:r>
                        <a:rPr kumimoji="0" lang="es-MX" altLang="es-MX" sz="1350" b="1" i="0" u="none" strike="noStrike" cap="none" normalizeH="0" baseline="0" dirty="0" smtClean="0">
                          <a:ln>
                            <a:noFill/>
                          </a:ln>
                          <a:solidFill>
                            <a:schemeClr val="tx1"/>
                          </a:solidFill>
                          <a:effectLst/>
                          <a:latin typeface="Arial" panose="020B0604020202020204" pitchFamily="34" charset="0"/>
                        </a:rPr>
                        <a:t>Porcentaje de población en localidades menores  de 5,000 habitantes</a:t>
                      </a:r>
                      <a:endParaRPr kumimoji="0" lang="es-ES" altLang="es-MX" sz="1350" b="1" i="0" u="none" strike="noStrike" cap="none" normalizeH="0" baseline="0" dirty="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33.8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29.4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a:effectLst/>
                          <a:latin typeface="Arial" panose="020B0604020202020204" pitchFamily="34" charset="0"/>
                        </a:rPr>
                        <a:t>4.4</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50000"/>
                        </a:lnSpc>
                        <a:spcBef>
                          <a:spcPts val="400"/>
                        </a:spcBef>
                        <a:spcAft>
                          <a:spcPts val="400"/>
                        </a:spcAft>
                        <a:buClrTx/>
                        <a:buSzTx/>
                        <a:buFontTx/>
                        <a:buNone/>
                        <a:tabLst/>
                      </a:pPr>
                      <a:r>
                        <a:rPr kumimoji="0" lang="es-MX" altLang="es-MX" sz="1350" b="1" i="0" u="none" strike="noStrike" cap="none" normalizeH="0" baseline="0" dirty="0" smtClean="0">
                          <a:ln>
                            <a:noFill/>
                          </a:ln>
                          <a:solidFill>
                            <a:schemeClr val="tx1"/>
                          </a:solidFill>
                          <a:effectLst/>
                          <a:latin typeface="Arial" panose="020B0604020202020204" pitchFamily="34" charset="0"/>
                        </a:rPr>
                        <a:t>Porcentaje de población ocupada con ingreso menor a 2 salarios mínimos</a:t>
                      </a:r>
                      <a:endParaRPr kumimoji="0" lang="es-ES" altLang="es-MX" sz="1350" b="1" i="0" u="none" strike="noStrike" cap="none" normalizeH="0" baseline="0" dirty="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53.1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37.6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s-MX" sz="1350" b="1" i="0" u="none" strike="noStrike" dirty="0">
                          <a:effectLst/>
                          <a:latin typeface="Arial" panose="020B0604020202020204" pitchFamily="34" charset="0"/>
                        </a:rPr>
                        <a:t>15.5</a:t>
                      </a: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 Box 5"/>
          <p:cNvSpPr txBox="1">
            <a:spLocks noChangeArrowheads="1"/>
          </p:cNvSpPr>
          <p:nvPr/>
        </p:nvSpPr>
        <p:spPr bwMode="auto">
          <a:xfrm>
            <a:off x="-3798" y="80706"/>
            <a:ext cx="9301708"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Cambios en los indicadores de marginación de 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2000-2010</a:t>
            </a:r>
            <a:endParaRPr lang="es-ES" altLang="es-MX" sz="1600" dirty="0">
              <a:solidFill>
                <a:srgbClr val="C00000"/>
              </a:solidFill>
            </a:endParaRPr>
          </a:p>
        </p:txBody>
      </p:sp>
      <p:cxnSp>
        <p:nvCxnSpPr>
          <p:cNvPr id="5" name="Conector recto 4"/>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6" name="Text Box 12"/>
          <p:cNvSpPr txBox="1">
            <a:spLocks noChangeArrowheads="1"/>
          </p:cNvSpPr>
          <p:nvPr/>
        </p:nvSpPr>
        <p:spPr bwMode="auto">
          <a:xfrm>
            <a:off x="86009" y="6277347"/>
            <a:ext cx="432302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del CONAPO. </a:t>
            </a:r>
            <a:r>
              <a:rPr lang="es-MX" altLang="es-MX" sz="900" dirty="0">
                <a:latin typeface="+mn-lt"/>
              </a:rPr>
              <a:t>Í</a:t>
            </a:r>
            <a:r>
              <a:rPr lang="es-MX" altLang="es-MX" sz="900" dirty="0" smtClean="0">
                <a:latin typeface="+mn-lt"/>
              </a:rPr>
              <a:t>ndices de marginación 2000 y 2010.</a:t>
            </a:r>
            <a:endParaRPr lang="es-ES" altLang="es-MX" sz="900" dirty="0">
              <a:latin typeface="+mn-lt"/>
            </a:endParaRPr>
          </a:p>
        </p:txBody>
      </p:sp>
    </p:spTree>
    <p:extLst>
      <p:ext uri="{BB962C8B-B14F-4D97-AF65-F5344CB8AC3E}">
        <p14:creationId xmlns:p14="http://schemas.microsoft.com/office/powerpoint/2010/main" val="69632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7"/>
          <p:cNvSpPr txBox="1">
            <a:spLocks noChangeArrowheads="1"/>
          </p:cNvSpPr>
          <p:nvPr/>
        </p:nvSpPr>
        <p:spPr bwMode="auto">
          <a:xfrm>
            <a:off x="302057" y="6420778"/>
            <a:ext cx="5025586" cy="230832"/>
          </a:xfrm>
          <a:prstGeom prst="rect">
            <a:avLst/>
          </a:prstGeom>
          <a:noFill/>
          <a:ln w="9525">
            <a:noFill/>
            <a:miter lim="800000"/>
            <a:headEnd/>
            <a:tailEnd/>
          </a:ln>
          <a:effectLst/>
        </p:spPr>
        <p:txBody>
          <a:bodyPr wrap="square">
            <a:spAutoFit/>
          </a:bodyPr>
          <a:lstStyle/>
          <a:p>
            <a:pPr>
              <a:spcBef>
                <a:spcPct val="50000"/>
              </a:spcBef>
            </a:pPr>
            <a:r>
              <a:rPr lang="es-MX" sz="900" b="1" dirty="0"/>
              <a:t>Fuente</a:t>
            </a:r>
            <a:r>
              <a:rPr lang="es-MX" sz="900" dirty="0"/>
              <a:t>: </a:t>
            </a:r>
            <a:r>
              <a:rPr lang="es-MX" sz="900" dirty="0" smtClean="0"/>
              <a:t>IGECEM con información del CONEVAL. Resultados de pobreza por municipio 2010. </a:t>
            </a:r>
            <a:endParaRPr lang="es-ES" sz="900" dirty="0"/>
          </a:p>
        </p:txBody>
      </p:sp>
      <p:sp>
        <p:nvSpPr>
          <p:cNvPr id="6" name="Text Box 23"/>
          <p:cNvSpPr txBox="1">
            <a:spLocks noChangeArrowheads="1"/>
          </p:cNvSpPr>
          <p:nvPr/>
        </p:nvSpPr>
        <p:spPr bwMode="auto">
          <a:xfrm>
            <a:off x="6312617" y="1363819"/>
            <a:ext cx="1184994" cy="1169551"/>
          </a:xfrm>
          <a:prstGeom prst="rect">
            <a:avLst/>
          </a:prstGeom>
          <a:noFill/>
          <a:ln w="25400">
            <a:noFill/>
            <a:miter lim="800000"/>
            <a:headEnd/>
            <a:tailEnd/>
          </a:ln>
          <a:effectLst/>
        </p:spPr>
        <p:txBody>
          <a:bodyPr wrap="square">
            <a:spAutoFit/>
          </a:bodyPr>
          <a:lstStyle/>
          <a:p>
            <a:pPr algn="ctr"/>
            <a:r>
              <a:rPr lang="es-MX" sz="1400" b="1" dirty="0" smtClean="0"/>
              <a:t>Población no</a:t>
            </a:r>
          </a:p>
          <a:p>
            <a:pPr algn="ctr"/>
            <a:r>
              <a:rPr lang="es-MX" sz="1400" b="1" dirty="0" smtClean="0"/>
              <a:t> pobre y no</a:t>
            </a:r>
          </a:p>
          <a:p>
            <a:pPr algn="ctr"/>
            <a:r>
              <a:rPr lang="es-MX" sz="1400" b="1" dirty="0" smtClean="0"/>
              <a:t>Vulnerable</a:t>
            </a:r>
            <a:endParaRPr lang="es-MX" sz="1400" b="1" dirty="0"/>
          </a:p>
          <a:p>
            <a:pPr algn="ctr"/>
            <a:r>
              <a:rPr lang="es-MX" sz="1400" b="1" dirty="0" smtClean="0"/>
              <a:t>2’342,458</a:t>
            </a:r>
          </a:p>
          <a:p>
            <a:pPr algn="ctr"/>
            <a:r>
              <a:rPr lang="es-MX" sz="1400" b="1" dirty="0" smtClean="0"/>
              <a:t>14.0%</a:t>
            </a:r>
            <a:endParaRPr lang="es-ES" sz="1400" b="1" dirty="0"/>
          </a:p>
        </p:txBody>
      </p:sp>
      <p:sp>
        <p:nvSpPr>
          <p:cNvPr id="7" name="Rectangle 6"/>
          <p:cNvSpPr>
            <a:spLocks noChangeArrowheads="1"/>
          </p:cNvSpPr>
          <p:nvPr/>
        </p:nvSpPr>
        <p:spPr bwMode="auto">
          <a:xfrm>
            <a:off x="2015052" y="2653901"/>
            <a:ext cx="3462337" cy="1482725"/>
          </a:xfrm>
          <a:prstGeom prst="rect">
            <a:avLst/>
          </a:prstGeom>
          <a:solidFill>
            <a:schemeClr val="accent6">
              <a:lumMod val="75000"/>
            </a:schemeClr>
          </a:solidFill>
          <a:ln w="25400">
            <a:solidFill>
              <a:srgbClr val="CC6600"/>
            </a:solidFill>
            <a:miter lim="800000"/>
            <a:headEnd/>
            <a:tailEnd/>
          </a:ln>
          <a:effectLst/>
        </p:spPr>
        <p:txBody>
          <a:bodyPr wrap="none" anchor="ctr"/>
          <a:lstStyle/>
          <a:p>
            <a:endParaRPr lang="es-ES"/>
          </a:p>
        </p:txBody>
      </p:sp>
      <p:sp>
        <p:nvSpPr>
          <p:cNvPr id="8" name="Line 7"/>
          <p:cNvSpPr>
            <a:spLocks noChangeShapeType="1"/>
          </p:cNvSpPr>
          <p:nvPr/>
        </p:nvSpPr>
        <p:spPr bwMode="auto">
          <a:xfrm>
            <a:off x="2010289" y="2625326"/>
            <a:ext cx="4037013" cy="0"/>
          </a:xfrm>
          <a:prstGeom prst="line">
            <a:avLst/>
          </a:prstGeom>
          <a:noFill/>
          <a:ln w="25400">
            <a:solidFill>
              <a:schemeClr val="tx1"/>
            </a:solidFill>
            <a:round/>
            <a:headEnd/>
            <a:tailEnd/>
          </a:ln>
          <a:effectLst/>
        </p:spPr>
        <p:txBody>
          <a:bodyPr/>
          <a:lstStyle/>
          <a:p>
            <a:endParaRPr lang="es-ES"/>
          </a:p>
        </p:txBody>
      </p:sp>
      <p:sp>
        <p:nvSpPr>
          <p:cNvPr id="9" name="Rectangle 8"/>
          <p:cNvSpPr>
            <a:spLocks noChangeArrowheads="1"/>
          </p:cNvSpPr>
          <p:nvPr/>
        </p:nvSpPr>
        <p:spPr bwMode="auto">
          <a:xfrm>
            <a:off x="2003939" y="3277788"/>
            <a:ext cx="1952625" cy="900113"/>
          </a:xfrm>
          <a:prstGeom prst="rect">
            <a:avLst/>
          </a:prstGeom>
          <a:solidFill>
            <a:srgbClr val="800000"/>
          </a:solidFill>
          <a:ln w="25400">
            <a:solidFill>
              <a:srgbClr val="800000"/>
            </a:solidFill>
            <a:miter lim="800000"/>
            <a:headEnd/>
            <a:tailEnd/>
          </a:ln>
          <a:effectLst/>
        </p:spPr>
        <p:txBody>
          <a:bodyPr wrap="none" anchor="ctr"/>
          <a:lstStyle/>
          <a:p>
            <a:endParaRPr lang="es-ES"/>
          </a:p>
        </p:txBody>
      </p:sp>
      <p:sp>
        <p:nvSpPr>
          <p:cNvPr id="10" name="Line 9"/>
          <p:cNvSpPr>
            <a:spLocks noChangeShapeType="1"/>
          </p:cNvSpPr>
          <p:nvPr/>
        </p:nvSpPr>
        <p:spPr bwMode="auto">
          <a:xfrm flipV="1">
            <a:off x="3969264" y="3263501"/>
            <a:ext cx="22225" cy="909637"/>
          </a:xfrm>
          <a:prstGeom prst="line">
            <a:avLst/>
          </a:prstGeom>
          <a:noFill/>
          <a:ln w="25400">
            <a:solidFill>
              <a:schemeClr val="tx1"/>
            </a:solidFill>
            <a:prstDash val="dash"/>
            <a:round/>
            <a:headEnd/>
            <a:tailEnd/>
          </a:ln>
          <a:effectLst/>
        </p:spPr>
        <p:txBody>
          <a:bodyPr/>
          <a:lstStyle/>
          <a:p>
            <a:endParaRPr lang="es-ES"/>
          </a:p>
        </p:txBody>
      </p:sp>
      <p:sp>
        <p:nvSpPr>
          <p:cNvPr id="11" name="Line 10"/>
          <p:cNvSpPr>
            <a:spLocks noChangeShapeType="1"/>
          </p:cNvSpPr>
          <p:nvPr/>
        </p:nvSpPr>
        <p:spPr bwMode="auto">
          <a:xfrm flipV="1">
            <a:off x="2038864" y="3263501"/>
            <a:ext cx="1935163" cy="0"/>
          </a:xfrm>
          <a:prstGeom prst="line">
            <a:avLst/>
          </a:prstGeom>
          <a:noFill/>
          <a:ln w="25400">
            <a:solidFill>
              <a:schemeClr val="tx1"/>
            </a:solidFill>
            <a:prstDash val="dash"/>
            <a:round/>
            <a:headEnd/>
            <a:tailEnd/>
          </a:ln>
          <a:effectLst/>
        </p:spPr>
        <p:txBody>
          <a:bodyPr/>
          <a:lstStyle/>
          <a:p>
            <a:endParaRPr lang="es-ES"/>
          </a:p>
        </p:txBody>
      </p:sp>
      <p:sp>
        <p:nvSpPr>
          <p:cNvPr id="12" name="Line 11"/>
          <p:cNvSpPr>
            <a:spLocks noChangeShapeType="1"/>
          </p:cNvSpPr>
          <p:nvPr/>
        </p:nvSpPr>
        <p:spPr bwMode="auto">
          <a:xfrm rot="10800000" flipV="1">
            <a:off x="1675327" y="4176313"/>
            <a:ext cx="4351337" cy="0"/>
          </a:xfrm>
          <a:prstGeom prst="line">
            <a:avLst/>
          </a:prstGeom>
          <a:noFill/>
          <a:ln w="38100">
            <a:solidFill>
              <a:schemeClr val="tx1"/>
            </a:solidFill>
            <a:round/>
            <a:headEnd/>
            <a:tailEnd type="arrow" w="med" len="med"/>
          </a:ln>
          <a:effectLst/>
        </p:spPr>
        <p:txBody>
          <a:bodyPr/>
          <a:lstStyle/>
          <a:p>
            <a:endParaRPr lang="es-ES"/>
          </a:p>
        </p:txBody>
      </p:sp>
      <p:sp>
        <p:nvSpPr>
          <p:cNvPr id="13" name="Text Box 12"/>
          <p:cNvSpPr txBox="1">
            <a:spLocks noChangeArrowheads="1"/>
          </p:cNvSpPr>
          <p:nvPr/>
        </p:nvSpPr>
        <p:spPr bwMode="auto">
          <a:xfrm>
            <a:off x="4031177" y="3231751"/>
            <a:ext cx="2039937" cy="738664"/>
          </a:xfrm>
          <a:prstGeom prst="rect">
            <a:avLst/>
          </a:prstGeom>
          <a:noFill/>
          <a:ln w="25400">
            <a:noFill/>
            <a:miter lim="800000"/>
            <a:headEnd/>
            <a:tailEnd/>
          </a:ln>
          <a:effectLst/>
        </p:spPr>
        <p:txBody>
          <a:bodyPr>
            <a:spAutoFit/>
          </a:bodyPr>
          <a:lstStyle/>
          <a:p>
            <a:r>
              <a:rPr lang="es-MX" sz="1400" b="1" dirty="0" smtClean="0">
                <a:solidFill>
                  <a:schemeClr val="bg1"/>
                </a:solidFill>
              </a:rPr>
              <a:t>3’724,770</a:t>
            </a:r>
          </a:p>
          <a:p>
            <a:r>
              <a:rPr lang="es-MX" sz="1400" b="1" dirty="0" smtClean="0">
                <a:solidFill>
                  <a:schemeClr val="bg1"/>
                </a:solidFill>
              </a:rPr>
              <a:t>  38.7%</a:t>
            </a:r>
          </a:p>
          <a:p>
            <a:r>
              <a:rPr lang="es-MX" sz="1400" b="1" dirty="0" smtClean="0">
                <a:solidFill>
                  <a:schemeClr val="bg1"/>
                </a:solidFill>
              </a:rPr>
              <a:t>2.3 Carencias</a:t>
            </a:r>
            <a:endParaRPr lang="es-MX" sz="1400" b="1" dirty="0">
              <a:solidFill>
                <a:schemeClr val="bg1"/>
              </a:solidFill>
            </a:endParaRPr>
          </a:p>
        </p:txBody>
      </p:sp>
      <p:sp>
        <p:nvSpPr>
          <p:cNvPr id="14" name="Text Box 13"/>
          <p:cNvSpPr txBox="1">
            <a:spLocks noChangeArrowheads="1"/>
          </p:cNvSpPr>
          <p:nvPr/>
        </p:nvSpPr>
        <p:spPr bwMode="auto">
          <a:xfrm>
            <a:off x="2015275" y="2988863"/>
            <a:ext cx="1944216" cy="261610"/>
          </a:xfrm>
          <a:prstGeom prst="rect">
            <a:avLst/>
          </a:prstGeom>
          <a:noFill/>
          <a:ln w="25400">
            <a:noFill/>
            <a:miter lim="800000"/>
            <a:headEnd/>
            <a:tailEnd/>
          </a:ln>
          <a:effectLst/>
        </p:spPr>
        <p:txBody>
          <a:bodyPr wrap="square">
            <a:spAutoFit/>
          </a:bodyPr>
          <a:lstStyle/>
          <a:p>
            <a:pPr algn="ctr"/>
            <a:r>
              <a:rPr lang="es-MX" sz="1100" b="1" dirty="0" smtClean="0">
                <a:solidFill>
                  <a:schemeClr val="bg1"/>
                </a:solidFill>
              </a:rPr>
              <a:t>Urbano = $978 Rural =$684</a:t>
            </a:r>
            <a:endParaRPr lang="es-ES" sz="1100" b="1" dirty="0">
              <a:solidFill>
                <a:schemeClr val="bg1"/>
              </a:solidFill>
            </a:endParaRPr>
          </a:p>
        </p:txBody>
      </p:sp>
      <p:sp>
        <p:nvSpPr>
          <p:cNvPr id="15" name="Rectangle 16"/>
          <p:cNvSpPr>
            <a:spLocks noChangeArrowheads="1"/>
          </p:cNvSpPr>
          <p:nvPr/>
        </p:nvSpPr>
        <p:spPr bwMode="auto">
          <a:xfrm>
            <a:off x="5509139" y="1325163"/>
            <a:ext cx="558800" cy="1287463"/>
          </a:xfrm>
          <a:prstGeom prst="rect">
            <a:avLst/>
          </a:prstGeom>
          <a:solidFill>
            <a:srgbClr val="92D050"/>
          </a:solidFill>
          <a:ln w="25400">
            <a:noFill/>
            <a:miter lim="800000"/>
            <a:headEnd/>
            <a:tailEnd/>
          </a:ln>
          <a:effectLst/>
        </p:spPr>
        <p:txBody>
          <a:bodyPr wrap="none" anchor="ctr"/>
          <a:lstStyle/>
          <a:p>
            <a:endParaRPr lang="es-ES"/>
          </a:p>
        </p:txBody>
      </p:sp>
      <p:sp>
        <p:nvSpPr>
          <p:cNvPr id="16" name="Rectangle 17"/>
          <p:cNvSpPr>
            <a:spLocks noChangeArrowheads="1"/>
          </p:cNvSpPr>
          <p:nvPr/>
        </p:nvSpPr>
        <p:spPr bwMode="auto">
          <a:xfrm>
            <a:off x="1981714" y="1314051"/>
            <a:ext cx="4084638" cy="2852737"/>
          </a:xfrm>
          <a:prstGeom prst="rect">
            <a:avLst/>
          </a:prstGeom>
          <a:noFill/>
          <a:ln w="25400">
            <a:solidFill>
              <a:schemeClr val="tx1"/>
            </a:solidFill>
            <a:miter lim="800000"/>
            <a:headEnd/>
            <a:tailEnd/>
          </a:ln>
          <a:effectLst/>
        </p:spPr>
        <p:txBody>
          <a:bodyPr wrap="none" anchor="ctr"/>
          <a:lstStyle/>
          <a:p>
            <a:endParaRPr lang="es-ES"/>
          </a:p>
        </p:txBody>
      </p:sp>
      <p:sp>
        <p:nvSpPr>
          <p:cNvPr id="17" name="Line 18"/>
          <p:cNvSpPr>
            <a:spLocks noChangeShapeType="1"/>
          </p:cNvSpPr>
          <p:nvPr/>
        </p:nvSpPr>
        <p:spPr bwMode="auto">
          <a:xfrm flipV="1">
            <a:off x="5498027" y="1325163"/>
            <a:ext cx="3175" cy="2852738"/>
          </a:xfrm>
          <a:prstGeom prst="line">
            <a:avLst/>
          </a:prstGeom>
          <a:noFill/>
          <a:ln w="25400">
            <a:solidFill>
              <a:schemeClr val="tx1"/>
            </a:solidFill>
            <a:round/>
            <a:headEnd/>
            <a:tailEnd/>
          </a:ln>
          <a:effectLst/>
        </p:spPr>
        <p:txBody>
          <a:bodyPr/>
          <a:lstStyle/>
          <a:p>
            <a:endParaRPr lang="es-ES"/>
          </a:p>
        </p:txBody>
      </p:sp>
      <p:sp>
        <p:nvSpPr>
          <p:cNvPr id="18" name="Text Box 19"/>
          <p:cNvSpPr txBox="1">
            <a:spLocks noChangeArrowheads="1"/>
          </p:cNvSpPr>
          <p:nvPr/>
        </p:nvSpPr>
        <p:spPr bwMode="auto">
          <a:xfrm>
            <a:off x="215076" y="3104751"/>
            <a:ext cx="1704728" cy="307777"/>
          </a:xfrm>
          <a:prstGeom prst="rect">
            <a:avLst/>
          </a:prstGeom>
          <a:noFill/>
          <a:ln w="25400">
            <a:noFill/>
            <a:miter lim="800000"/>
            <a:headEnd/>
            <a:tailEnd/>
          </a:ln>
          <a:effectLst/>
        </p:spPr>
        <p:txBody>
          <a:bodyPr wrap="square">
            <a:spAutoFit/>
          </a:bodyPr>
          <a:lstStyle/>
          <a:p>
            <a:pPr algn="r">
              <a:spcBef>
                <a:spcPct val="50000"/>
              </a:spcBef>
            </a:pPr>
            <a:r>
              <a:rPr lang="es-MX" sz="1400" dirty="0" smtClean="0"/>
              <a:t> </a:t>
            </a:r>
            <a:endParaRPr lang="es-ES" sz="1400" dirty="0"/>
          </a:p>
        </p:txBody>
      </p:sp>
      <p:sp>
        <p:nvSpPr>
          <p:cNvPr id="19" name="Text Box 20"/>
          <p:cNvSpPr txBox="1">
            <a:spLocks noChangeArrowheads="1"/>
          </p:cNvSpPr>
          <p:nvPr/>
        </p:nvSpPr>
        <p:spPr bwMode="auto">
          <a:xfrm>
            <a:off x="2192852" y="4757338"/>
            <a:ext cx="3729037" cy="461665"/>
          </a:xfrm>
          <a:prstGeom prst="rect">
            <a:avLst/>
          </a:prstGeom>
          <a:noFill/>
          <a:ln w="9525">
            <a:noFill/>
            <a:miter lim="800000"/>
            <a:headEnd/>
            <a:tailEnd/>
          </a:ln>
          <a:effectLst/>
        </p:spPr>
        <p:txBody>
          <a:bodyPr>
            <a:spAutoFit/>
          </a:bodyPr>
          <a:lstStyle/>
          <a:p>
            <a:pPr algn="ctr"/>
            <a:r>
              <a:rPr lang="es-MX" sz="1200" b="1" dirty="0">
                <a:solidFill>
                  <a:srgbClr val="C00000"/>
                </a:solidFill>
                <a:latin typeface="Tahoma" pitchFamily="34" charset="0"/>
                <a:cs typeface="Tahoma" pitchFamily="34" charset="0"/>
              </a:rPr>
              <a:t>Carencias</a:t>
            </a:r>
          </a:p>
          <a:p>
            <a:pPr algn="ctr"/>
            <a:r>
              <a:rPr lang="es-MX" sz="1200" b="1" dirty="0">
                <a:solidFill>
                  <a:srgbClr val="C00000"/>
                </a:solidFill>
                <a:latin typeface="Tahoma" pitchFamily="34" charset="0"/>
                <a:cs typeface="Tahoma" pitchFamily="34" charset="0"/>
              </a:rPr>
              <a:t>DERECHOS SOCIALES</a:t>
            </a:r>
            <a:endParaRPr lang="es-ES" sz="1200" b="1" dirty="0">
              <a:solidFill>
                <a:srgbClr val="C00000"/>
              </a:solidFill>
              <a:latin typeface="Tahoma" pitchFamily="34" charset="0"/>
              <a:cs typeface="Tahoma" pitchFamily="34" charset="0"/>
            </a:endParaRPr>
          </a:p>
        </p:txBody>
      </p:sp>
      <p:sp>
        <p:nvSpPr>
          <p:cNvPr id="20" name="Line 21"/>
          <p:cNvSpPr>
            <a:spLocks noChangeShapeType="1"/>
          </p:cNvSpPr>
          <p:nvPr/>
        </p:nvSpPr>
        <p:spPr bwMode="auto">
          <a:xfrm>
            <a:off x="5898077" y="1925238"/>
            <a:ext cx="355600" cy="0"/>
          </a:xfrm>
          <a:prstGeom prst="line">
            <a:avLst/>
          </a:prstGeom>
          <a:noFill/>
          <a:ln w="25400">
            <a:solidFill>
              <a:schemeClr val="tx1"/>
            </a:solidFill>
            <a:round/>
            <a:headEnd type="triangle" w="med" len="med"/>
            <a:tailEnd/>
          </a:ln>
          <a:effectLst/>
        </p:spPr>
        <p:txBody>
          <a:bodyPr/>
          <a:lstStyle/>
          <a:p>
            <a:endParaRPr lang="es-ES"/>
          </a:p>
        </p:txBody>
      </p:sp>
      <p:sp>
        <p:nvSpPr>
          <p:cNvPr id="21" name="Line 22"/>
          <p:cNvSpPr>
            <a:spLocks noChangeShapeType="1"/>
          </p:cNvSpPr>
          <p:nvPr/>
        </p:nvSpPr>
        <p:spPr bwMode="auto">
          <a:xfrm>
            <a:off x="5910777" y="3376213"/>
            <a:ext cx="355600" cy="0"/>
          </a:xfrm>
          <a:prstGeom prst="line">
            <a:avLst/>
          </a:prstGeom>
          <a:noFill/>
          <a:ln w="25400">
            <a:solidFill>
              <a:schemeClr val="tx1"/>
            </a:solidFill>
            <a:round/>
            <a:headEnd type="triangle" w="med" len="med"/>
            <a:tailEnd/>
          </a:ln>
          <a:effectLst/>
        </p:spPr>
        <p:txBody>
          <a:bodyPr/>
          <a:lstStyle/>
          <a:p>
            <a:endParaRPr lang="es-ES"/>
          </a:p>
        </p:txBody>
      </p:sp>
      <p:sp>
        <p:nvSpPr>
          <p:cNvPr id="22" name="Text Box 24"/>
          <p:cNvSpPr txBox="1">
            <a:spLocks noChangeArrowheads="1"/>
          </p:cNvSpPr>
          <p:nvPr/>
        </p:nvSpPr>
        <p:spPr bwMode="auto">
          <a:xfrm>
            <a:off x="6129256" y="3018485"/>
            <a:ext cx="1395238" cy="954107"/>
          </a:xfrm>
          <a:prstGeom prst="rect">
            <a:avLst/>
          </a:prstGeom>
          <a:noFill/>
          <a:ln w="25400">
            <a:noFill/>
            <a:miter lim="800000"/>
            <a:headEnd/>
            <a:tailEnd/>
          </a:ln>
          <a:effectLst/>
        </p:spPr>
        <p:txBody>
          <a:bodyPr wrap="square">
            <a:spAutoFit/>
          </a:bodyPr>
          <a:lstStyle/>
          <a:p>
            <a:pPr algn="ctr">
              <a:spcBef>
                <a:spcPct val="50000"/>
              </a:spcBef>
            </a:pPr>
            <a:r>
              <a:rPr lang="es-MX" sz="1400" b="1" dirty="0"/>
              <a:t>Vulnerables por ingreso</a:t>
            </a:r>
          </a:p>
          <a:p>
            <a:pPr algn="ctr"/>
            <a:r>
              <a:rPr lang="es-MX" sz="1400" b="1" dirty="0" smtClean="0"/>
              <a:t>699,512</a:t>
            </a:r>
          </a:p>
          <a:p>
            <a:pPr algn="ctr"/>
            <a:r>
              <a:rPr lang="es-MX" sz="1400" b="1" dirty="0" smtClean="0"/>
              <a:t>5.0%</a:t>
            </a:r>
          </a:p>
        </p:txBody>
      </p:sp>
      <p:sp>
        <p:nvSpPr>
          <p:cNvPr id="23" name="Text Box 26"/>
          <p:cNvSpPr txBox="1">
            <a:spLocks noChangeArrowheads="1"/>
          </p:cNvSpPr>
          <p:nvPr/>
        </p:nvSpPr>
        <p:spPr bwMode="auto">
          <a:xfrm>
            <a:off x="2160085" y="1372967"/>
            <a:ext cx="3167558" cy="954107"/>
          </a:xfrm>
          <a:prstGeom prst="rect">
            <a:avLst/>
          </a:prstGeom>
          <a:noFill/>
          <a:ln w="25400">
            <a:noFill/>
            <a:miter lim="800000"/>
            <a:headEnd/>
            <a:tailEnd/>
          </a:ln>
          <a:effectLst/>
        </p:spPr>
        <p:txBody>
          <a:bodyPr wrap="square">
            <a:spAutoFit/>
          </a:bodyPr>
          <a:lstStyle/>
          <a:p>
            <a:pPr algn="ctr"/>
            <a:r>
              <a:rPr lang="es-MX" sz="1400" b="1" dirty="0"/>
              <a:t>Vulnerables por carencia </a:t>
            </a:r>
            <a:r>
              <a:rPr lang="es-MX" sz="1400" b="1" dirty="0" smtClean="0"/>
              <a:t>social</a:t>
            </a:r>
          </a:p>
          <a:p>
            <a:pPr algn="ctr"/>
            <a:r>
              <a:rPr lang="es-MX" sz="1400" b="1" dirty="0" smtClean="0"/>
              <a:t>3’901,254</a:t>
            </a:r>
          </a:p>
          <a:p>
            <a:pPr algn="ctr"/>
            <a:r>
              <a:rPr lang="es-MX" sz="1400" b="1" dirty="0" smtClean="0"/>
              <a:t>33.0%</a:t>
            </a:r>
          </a:p>
          <a:p>
            <a:pPr algn="ctr"/>
            <a:r>
              <a:rPr lang="es-MX" sz="1400" b="1" dirty="0" smtClean="0"/>
              <a:t>2.0 carencias promedio</a:t>
            </a:r>
            <a:endParaRPr lang="es-ES" sz="1400" b="1" dirty="0"/>
          </a:p>
        </p:txBody>
      </p:sp>
      <p:sp>
        <p:nvSpPr>
          <p:cNvPr id="24" name="Text Box 32"/>
          <p:cNvSpPr txBox="1">
            <a:spLocks noChangeArrowheads="1"/>
          </p:cNvSpPr>
          <p:nvPr/>
        </p:nvSpPr>
        <p:spPr bwMode="auto">
          <a:xfrm>
            <a:off x="2015276" y="3266676"/>
            <a:ext cx="1944216" cy="892552"/>
          </a:xfrm>
          <a:prstGeom prst="rect">
            <a:avLst/>
          </a:prstGeom>
          <a:noFill/>
          <a:ln w="25400">
            <a:noFill/>
            <a:miter lim="800000"/>
            <a:headEnd/>
            <a:tailEnd/>
          </a:ln>
          <a:effectLst/>
        </p:spPr>
        <p:txBody>
          <a:bodyPr wrap="square">
            <a:spAutoFit/>
          </a:bodyPr>
          <a:lstStyle/>
          <a:p>
            <a:pPr algn="ctr"/>
            <a:r>
              <a:rPr lang="es-MX" sz="1300" b="1" dirty="0" smtClean="0">
                <a:solidFill>
                  <a:schemeClr val="bg1"/>
                </a:solidFill>
              </a:rPr>
              <a:t>Pobres extremos</a:t>
            </a:r>
          </a:p>
          <a:p>
            <a:pPr algn="ctr"/>
            <a:r>
              <a:rPr lang="es-MX" sz="1300" b="1" dirty="0" smtClean="0">
                <a:solidFill>
                  <a:schemeClr val="bg1"/>
                </a:solidFill>
              </a:rPr>
              <a:t>678,384 </a:t>
            </a:r>
          </a:p>
          <a:p>
            <a:pPr algn="ctr"/>
            <a:r>
              <a:rPr lang="es-MX" sz="1300" b="1" dirty="0" smtClean="0">
                <a:solidFill>
                  <a:schemeClr val="bg1"/>
                </a:solidFill>
              </a:rPr>
              <a:t>9.3%</a:t>
            </a:r>
            <a:endParaRPr lang="es-MX" sz="1300" b="1" dirty="0">
              <a:solidFill>
                <a:schemeClr val="bg1"/>
              </a:solidFill>
            </a:endParaRPr>
          </a:p>
          <a:p>
            <a:pPr algn="ctr"/>
            <a:r>
              <a:rPr lang="es-MX" sz="1300" b="1" dirty="0" smtClean="0">
                <a:solidFill>
                  <a:schemeClr val="bg1"/>
                </a:solidFill>
              </a:rPr>
              <a:t>3.7 Carencias promedio</a:t>
            </a:r>
            <a:endParaRPr lang="es-ES" sz="1300" b="1" dirty="0">
              <a:solidFill>
                <a:schemeClr val="bg1"/>
              </a:solidFill>
            </a:endParaRPr>
          </a:p>
        </p:txBody>
      </p:sp>
      <p:sp>
        <p:nvSpPr>
          <p:cNvPr id="25" name="Text Box 35"/>
          <p:cNvSpPr txBox="1">
            <a:spLocks noChangeArrowheads="1"/>
          </p:cNvSpPr>
          <p:nvPr/>
        </p:nvSpPr>
        <p:spPr bwMode="auto">
          <a:xfrm rot="16200000">
            <a:off x="-48528" y="2446663"/>
            <a:ext cx="1914525" cy="523220"/>
          </a:xfrm>
          <a:prstGeom prst="rect">
            <a:avLst/>
          </a:prstGeom>
          <a:noFill/>
          <a:ln w="9525">
            <a:noFill/>
            <a:miter lim="800000"/>
            <a:headEnd/>
            <a:tailEnd/>
          </a:ln>
          <a:effectLst/>
        </p:spPr>
        <p:txBody>
          <a:bodyPr>
            <a:spAutoFit/>
          </a:bodyPr>
          <a:lstStyle/>
          <a:p>
            <a:pPr algn="ctr"/>
            <a:r>
              <a:rPr lang="es-MX" sz="1400" b="1" dirty="0">
                <a:solidFill>
                  <a:srgbClr val="C00000"/>
                </a:solidFill>
                <a:latin typeface="Tahoma" pitchFamily="34" charset="0"/>
                <a:cs typeface="Tahoma" pitchFamily="34" charset="0"/>
              </a:rPr>
              <a:t>BIENESTAR</a:t>
            </a:r>
          </a:p>
          <a:p>
            <a:pPr algn="ctr"/>
            <a:r>
              <a:rPr lang="es-MX" sz="1400" b="1" dirty="0" smtClean="0">
                <a:solidFill>
                  <a:srgbClr val="C00000"/>
                </a:solidFill>
                <a:latin typeface="Tahoma" pitchFamily="34" charset="0"/>
                <a:cs typeface="Tahoma" pitchFamily="34" charset="0"/>
              </a:rPr>
              <a:t>Ingreso </a:t>
            </a:r>
            <a:endParaRPr lang="es-ES" sz="1400" b="1" dirty="0">
              <a:solidFill>
                <a:srgbClr val="C00000"/>
              </a:solidFill>
              <a:latin typeface="Tahoma" pitchFamily="34" charset="0"/>
              <a:cs typeface="Tahoma" pitchFamily="34" charset="0"/>
            </a:endParaRPr>
          </a:p>
        </p:txBody>
      </p:sp>
      <p:sp>
        <p:nvSpPr>
          <p:cNvPr id="26" name="Text Box 37"/>
          <p:cNvSpPr txBox="1">
            <a:spLocks noChangeArrowheads="1"/>
          </p:cNvSpPr>
          <p:nvPr/>
        </p:nvSpPr>
        <p:spPr bwMode="auto">
          <a:xfrm>
            <a:off x="2172214" y="4239813"/>
            <a:ext cx="4005263" cy="304800"/>
          </a:xfrm>
          <a:prstGeom prst="rect">
            <a:avLst/>
          </a:prstGeom>
          <a:noFill/>
          <a:ln w="9525">
            <a:noFill/>
            <a:miter lim="800000"/>
            <a:headEnd/>
            <a:tailEnd/>
          </a:ln>
          <a:effectLst/>
        </p:spPr>
        <p:txBody>
          <a:bodyPr>
            <a:spAutoFit/>
          </a:bodyPr>
          <a:lstStyle/>
          <a:p>
            <a:pPr>
              <a:spcBef>
                <a:spcPct val="50000"/>
              </a:spcBef>
            </a:pPr>
            <a:r>
              <a:rPr lang="es-MX" sz="1400" b="1"/>
              <a:t>6         5         4          3          2           1         0</a:t>
            </a:r>
            <a:endParaRPr lang="es-ES" sz="1400" b="1"/>
          </a:p>
        </p:txBody>
      </p:sp>
      <p:sp>
        <p:nvSpPr>
          <p:cNvPr id="27" name="Line 38"/>
          <p:cNvSpPr>
            <a:spLocks noChangeShapeType="1"/>
          </p:cNvSpPr>
          <p:nvPr/>
        </p:nvSpPr>
        <p:spPr bwMode="auto">
          <a:xfrm flipV="1">
            <a:off x="1986477" y="999726"/>
            <a:ext cx="0" cy="3187700"/>
          </a:xfrm>
          <a:prstGeom prst="line">
            <a:avLst/>
          </a:prstGeom>
          <a:noFill/>
          <a:ln w="38100">
            <a:solidFill>
              <a:schemeClr val="tx1"/>
            </a:solidFill>
            <a:round/>
            <a:headEnd/>
            <a:tailEnd type="arrow" w="med" len="med"/>
          </a:ln>
          <a:effectLst/>
        </p:spPr>
        <p:txBody>
          <a:bodyPr/>
          <a:lstStyle/>
          <a:p>
            <a:endParaRPr lang="es-ES"/>
          </a:p>
        </p:txBody>
      </p:sp>
      <p:sp>
        <p:nvSpPr>
          <p:cNvPr id="28" name="AutoShape 21"/>
          <p:cNvSpPr>
            <a:spLocks noChangeArrowheads="1"/>
          </p:cNvSpPr>
          <p:nvPr/>
        </p:nvSpPr>
        <p:spPr bwMode="auto">
          <a:xfrm>
            <a:off x="7185540" y="4127274"/>
            <a:ext cx="1526480" cy="1511300"/>
          </a:xfrm>
          <a:prstGeom prst="roundRect">
            <a:avLst>
              <a:gd name="adj" fmla="val 16667"/>
            </a:avLst>
          </a:prstGeom>
          <a:solidFill>
            <a:schemeClr val="tx1">
              <a:lumMod val="65000"/>
              <a:lumOff val="35000"/>
            </a:schemeClr>
          </a:solidFill>
          <a:ln w="9525">
            <a:solidFill>
              <a:srgbClr val="003300"/>
            </a:solidFill>
            <a:round/>
            <a:headEnd/>
            <a:tailEnd/>
          </a:ln>
          <a:effectLst/>
        </p:spPr>
        <p:txBody>
          <a:bodyPr wrap="none" anchor="ctr"/>
          <a:lstStyle/>
          <a:p>
            <a:pPr marL="174625" indent="-174625">
              <a:spcBef>
                <a:spcPct val="25000"/>
              </a:spcBef>
              <a:buFontTx/>
              <a:buChar char="•"/>
            </a:pPr>
            <a:r>
              <a:rPr lang="es-MX" sz="1200" b="1" dirty="0">
                <a:solidFill>
                  <a:schemeClr val="bg1"/>
                </a:solidFill>
              </a:rPr>
              <a:t>Educación</a:t>
            </a:r>
          </a:p>
          <a:p>
            <a:pPr marL="174625" indent="-174625">
              <a:spcBef>
                <a:spcPct val="25000"/>
              </a:spcBef>
              <a:buFontTx/>
              <a:buChar char="•"/>
            </a:pPr>
            <a:r>
              <a:rPr lang="es-MX" sz="1200" b="1" dirty="0">
                <a:solidFill>
                  <a:schemeClr val="bg1"/>
                </a:solidFill>
              </a:rPr>
              <a:t>Salud</a:t>
            </a:r>
          </a:p>
          <a:p>
            <a:pPr marL="174625" indent="-174625">
              <a:spcBef>
                <a:spcPct val="25000"/>
              </a:spcBef>
              <a:buFontTx/>
              <a:buChar char="•"/>
            </a:pPr>
            <a:r>
              <a:rPr lang="es-MX" sz="1200" b="1" dirty="0">
                <a:solidFill>
                  <a:schemeClr val="bg1"/>
                </a:solidFill>
              </a:rPr>
              <a:t>Seguridad social</a:t>
            </a:r>
          </a:p>
          <a:p>
            <a:pPr marL="174625" indent="-174625">
              <a:spcBef>
                <a:spcPct val="25000"/>
              </a:spcBef>
              <a:buFontTx/>
              <a:buChar char="•"/>
            </a:pPr>
            <a:r>
              <a:rPr lang="es-MX" sz="1200" b="1" dirty="0">
                <a:solidFill>
                  <a:schemeClr val="bg1"/>
                </a:solidFill>
              </a:rPr>
              <a:t>Vivienda</a:t>
            </a:r>
          </a:p>
          <a:p>
            <a:pPr marL="174625" indent="-174625">
              <a:spcBef>
                <a:spcPct val="25000"/>
              </a:spcBef>
              <a:buFontTx/>
              <a:buChar char="•"/>
            </a:pPr>
            <a:r>
              <a:rPr lang="es-MX" sz="1200" b="1" dirty="0">
                <a:solidFill>
                  <a:schemeClr val="bg1"/>
                </a:solidFill>
              </a:rPr>
              <a:t>Servicios básicos</a:t>
            </a:r>
          </a:p>
          <a:p>
            <a:pPr marL="174625" indent="-174625">
              <a:spcBef>
                <a:spcPct val="25000"/>
              </a:spcBef>
              <a:buFontTx/>
              <a:buChar char="•"/>
            </a:pPr>
            <a:r>
              <a:rPr lang="es-MX" sz="1200" b="1" dirty="0">
                <a:solidFill>
                  <a:schemeClr val="bg1"/>
                </a:solidFill>
              </a:rPr>
              <a:t>Alimentación</a:t>
            </a:r>
            <a:endParaRPr lang="es-ES" sz="1200" b="1" dirty="0">
              <a:solidFill>
                <a:schemeClr val="bg1"/>
              </a:solidFill>
            </a:endParaRPr>
          </a:p>
        </p:txBody>
      </p:sp>
      <p:sp>
        <p:nvSpPr>
          <p:cNvPr id="29" name="Text Box 13"/>
          <p:cNvSpPr txBox="1">
            <a:spLocks noChangeArrowheads="1"/>
          </p:cNvSpPr>
          <p:nvPr/>
        </p:nvSpPr>
        <p:spPr bwMode="auto">
          <a:xfrm>
            <a:off x="1871259" y="2399082"/>
            <a:ext cx="2160240" cy="261610"/>
          </a:xfrm>
          <a:prstGeom prst="rect">
            <a:avLst/>
          </a:prstGeom>
          <a:noFill/>
          <a:ln w="25400">
            <a:noFill/>
            <a:miter lim="800000"/>
            <a:headEnd/>
            <a:tailEnd/>
          </a:ln>
          <a:effectLst/>
        </p:spPr>
        <p:txBody>
          <a:bodyPr wrap="square">
            <a:spAutoFit/>
          </a:bodyPr>
          <a:lstStyle/>
          <a:p>
            <a:pPr algn="ctr"/>
            <a:r>
              <a:rPr lang="es-MX" sz="1100" b="1" dirty="0" smtClean="0"/>
              <a:t>Urbano = $2,114 Rural =$1,329</a:t>
            </a:r>
            <a:endParaRPr lang="es-ES" sz="1100" b="1" dirty="0"/>
          </a:p>
        </p:txBody>
      </p:sp>
      <p:sp>
        <p:nvSpPr>
          <p:cNvPr id="30" name="Text Box 35"/>
          <p:cNvSpPr txBox="1">
            <a:spLocks noChangeArrowheads="1"/>
          </p:cNvSpPr>
          <p:nvPr/>
        </p:nvSpPr>
        <p:spPr bwMode="auto">
          <a:xfrm>
            <a:off x="1439211" y="3138212"/>
            <a:ext cx="579186" cy="276999"/>
          </a:xfrm>
          <a:prstGeom prst="rect">
            <a:avLst/>
          </a:prstGeom>
          <a:noFill/>
          <a:ln w="9525">
            <a:noFill/>
            <a:miter lim="800000"/>
            <a:headEnd/>
            <a:tailEnd/>
          </a:ln>
          <a:effectLst/>
        </p:spPr>
        <p:txBody>
          <a:bodyPr wrap="square">
            <a:spAutoFit/>
          </a:bodyPr>
          <a:lstStyle/>
          <a:p>
            <a:pPr algn="ctr"/>
            <a:r>
              <a:rPr lang="es-MX" sz="1200" b="1" dirty="0" smtClean="0">
                <a:solidFill>
                  <a:srgbClr val="FF0000"/>
                </a:solidFill>
                <a:latin typeface="Tahoma" pitchFamily="34" charset="0"/>
                <a:cs typeface="Tahoma" pitchFamily="34" charset="0"/>
              </a:rPr>
              <a:t>LBM</a:t>
            </a:r>
            <a:endParaRPr lang="es-ES" sz="1200" b="1" dirty="0">
              <a:solidFill>
                <a:srgbClr val="FF0000"/>
              </a:solidFill>
              <a:latin typeface="Tahoma" pitchFamily="34" charset="0"/>
              <a:cs typeface="Tahoma" pitchFamily="34" charset="0"/>
            </a:endParaRPr>
          </a:p>
        </p:txBody>
      </p:sp>
      <p:sp>
        <p:nvSpPr>
          <p:cNvPr id="31" name="Text Box 35"/>
          <p:cNvSpPr txBox="1">
            <a:spLocks noChangeArrowheads="1"/>
          </p:cNvSpPr>
          <p:nvPr/>
        </p:nvSpPr>
        <p:spPr bwMode="auto">
          <a:xfrm>
            <a:off x="1429686" y="2504998"/>
            <a:ext cx="579186" cy="276999"/>
          </a:xfrm>
          <a:prstGeom prst="rect">
            <a:avLst/>
          </a:prstGeom>
          <a:noFill/>
          <a:ln w="9525">
            <a:noFill/>
            <a:miter lim="800000"/>
            <a:headEnd/>
            <a:tailEnd/>
          </a:ln>
          <a:effectLst/>
        </p:spPr>
        <p:txBody>
          <a:bodyPr wrap="square">
            <a:spAutoFit/>
          </a:bodyPr>
          <a:lstStyle/>
          <a:p>
            <a:pPr algn="ctr"/>
            <a:r>
              <a:rPr lang="es-MX" sz="1200" b="1" dirty="0" smtClean="0">
                <a:solidFill>
                  <a:srgbClr val="FF0000"/>
                </a:solidFill>
                <a:latin typeface="Tahoma" pitchFamily="34" charset="0"/>
                <a:cs typeface="Tahoma" pitchFamily="34" charset="0"/>
              </a:rPr>
              <a:t>LBE</a:t>
            </a:r>
            <a:endParaRPr lang="es-ES" sz="1200" b="1" dirty="0">
              <a:solidFill>
                <a:srgbClr val="FF0000"/>
              </a:solidFill>
              <a:latin typeface="Tahoma" pitchFamily="34" charset="0"/>
              <a:cs typeface="Tahoma" pitchFamily="34" charset="0"/>
            </a:endParaRPr>
          </a:p>
        </p:txBody>
      </p:sp>
      <p:cxnSp>
        <p:nvCxnSpPr>
          <p:cNvPr id="32" name="31 Conector recto de flecha"/>
          <p:cNvCxnSpPr/>
          <p:nvPr/>
        </p:nvCxnSpPr>
        <p:spPr>
          <a:xfrm rot="10800000">
            <a:off x="5327643" y="4199282"/>
            <a:ext cx="972000" cy="396000"/>
          </a:xfrm>
          <a:prstGeom prst="straightConnector1">
            <a:avLst/>
          </a:prstGeom>
          <a:ln w="19050">
            <a:solidFill>
              <a:srgbClr val="C00000"/>
            </a:solidFill>
            <a:tailEnd type="arrow"/>
          </a:ln>
        </p:spPr>
        <p:style>
          <a:lnRef idx="1">
            <a:schemeClr val="accent2"/>
          </a:lnRef>
          <a:fillRef idx="0">
            <a:schemeClr val="accent2"/>
          </a:fillRef>
          <a:effectRef idx="0">
            <a:schemeClr val="accent2"/>
          </a:effectRef>
          <a:fontRef idx="minor">
            <a:schemeClr val="tx1"/>
          </a:fontRef>
        </p:style>
      </p:cxnSp>
      <p:sp>
        <p:nvSpPr>
          <p:cNvPr id="33" name="Text Box 24"/>
          <p:cNvSpPr txBox="1">
            <a:spLocks noChangeArrowheads="1"/>
          </p:cNvSpPr>
          <p:nvPr/>
        </p:nvSpPr>
        <p:spPr bwMode="auto">
          <a:xfrm>
            <a:off x="5543667" y="4631330"/>
            <a:ext cx="1395238" cy="1169551"/>
          </a:xfrm>
          <a:prstGeom prst="rect">
            <a:avLst/>
          </a:prstGeom>
          <a:noFill/>
          <a:ln w="25400">
            <a:noFill/>
            <a:miter lim="800000"/>
            <a:headEnd/>
            <a:tailEnd/>
          </a:ln>
          <a:effectLst/>
        </p:spPr>
        <p:txBody>
          <a:bodyPr wrap="square">
            <a:spAutoFit/>
          </a:bodyPr>
          <a:lstStyle/>
          <a:p>
            <a:pPr algn="ctr">
              <a:spcBef>
                <a:spcPct val="50000"/>
              </a:spcBef>
            </a:pPr>
            <a:r>
              <a:rPr lang="es-MX" sz="1400" b="1" dirty="0" smtClean="0">
                <a:solidFill>
                  <a:srgbClr val="C00000"/>
                </a:solidFill>
              </a:rPr>
              <a:t>Pobreza</a:t>
            </a:r>
          </a:p>
          <a:p>
            <a:pPr algn="ctr"/>
            <a:r>
              <a:rPr lang="es-MX" sz="1400" b="1" dirty="0" smtClean="0"/>
              <a:t>48.0%</a:t>
            </a:r>
          </a:p>
          <a:p>
            <a:pPr algn="ctr"/>
            <a:r>
              <a:rPr lang="es-MX" sz="1400" b="1" dirty="0" smtClean="0"/>
              <a:t>4’403,155</a:t>
            </a:r>
          </a:p>
          <a:p>
            <a:pPr algn="ctr"/>
            <a:r>
              <a:rPr lang="es-MX" sz="1400" b="1" dirty="0" smtClean="0"/>
              <a:t> 2.5 carencias</a:t>
            </a:r>
          </a:p>
          <a:p>
            <a:pPr algn="ctr"/>
            <a:r>
              <a:rPr lang="es-MX" sz="1400" b="1" dirty="0" smtClean="0"/>
              <a:t>promedio</a:t>
            </a:r>
          </a:p>
        </p:txBody>
      </p:sp>
      <p:sp>
        <p:nvSpPr>
          <p:cNvPr id="34" name="33 Elipse"/>
          <p:cNvSpPr/>
          <p:nvPr/>
        </p:nvSpPr>
        <p:spPr>
          <a:xfrm>
            <a:off x="2004360" y="2635035"/>
            <a:ext cx="4058957" cy="1542308"/>
          </a:xfrm>
          <a:prstGeom prst="ellipse">
            <a:avLst/>
          </a:prstGeom>
          <a:solidFill>
            <a:schemeClr val="bg1">
              <a:alpha val="0"/>
            </a:schemeClr>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CuadroTexto"/>
          <p:cNvSpPr txBox="1"/>
          <p:nvPr/>
        </p:nvSpPr>
        <p:spPr>
          <a:xfrm>
            <a:off x="3815475" y="2759122"/>
            <a:ext cx="1584176" cy="307777"/>
          </a:xfrm>
          <a:prstGeom prst="rect">
            <a:avLst/>
          </a:prstGeom>
          <a:noFill/>
        </p:spPr>
        <p:txBody>
          <a:bodyPr wrap="square" rtlCol="0">
            <a:spAutoFit/>
          </a:bodyPr>
          <a:lstStyle/>
          <a:p>
            <a:r>
              <a:rPr lang="es-MX" sz="1400" b="1" dirty="0" smtClean="0"/>
              <a:t>Pobres moderados</a:t>
            </a:r>
            <a:endParaRPr lang="es-ES" sz="1400" b="1" dirty="0" smtClean="0"/>
          </a:p>
        </p:txBody>
      </p:sp>
      <p:sp>
        <p:nvSpPr>
          <p:cNvPr id="36" name="Text Box 5"/>
          <p:cNvSpPr txBox="1">
            <a:spLocks noChangeArrowheads="1"/>
          </p:cNvSpPr>
          <p:nvPr/>
        </p:nvSpPr>
        <p:spPr bwMode="auto">
          <a:xfrm>
            <a:off x="-3798" y="80706"/>
            <a:ext cx="9301708"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Indicadores de pobreza de 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2010</a:t>
            </a:r>
          </a:p>
        </p:txBody>
      </p:sp>
      <p:cxnSp>
        <p:nvCxnSpPr>
          <p:cNvPr id="38" name="Conector recto 37"/>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2867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321003386"/>
              </p:ext>
            </p:extLst>
          </p:nvPr>
        </p:nvGraphicFramePr>
        <p:xfrm>
          <a:off x="940003" y="1027670"/>
          <a:ext cx="6999886" cy="4232130"/>
        </p:xfrm>
        <a:graphic>
          <a:graphicData uri="http://schemas.openxmlformats.org/drawingml/2006/table">
            <a:tbl>
              <a:tblPr>
                <a:tableStyleId>{5C22544A-7EE6-4342-B048-85BDC9FD1C3A}</a:tableStyleId>
              </a:tblPr>
              <a:tblGrid>
                <a:gridCol w="4081132"/>
                <a:gridCol w="1567948"/>
                <a:gridCol w="1350806"/>
              </a:tblGrid>
              <a:tr h="502366">
                <a:tc>
                  <a:txBody>
                    <a:bodyPr/>
                    <a:lstStyle/>
                    <a:p>
                      <a:pPr algn="ctr" fontAlgn="ctr"/>
                      <a:r>
                        <a:rPr lang="es-MX" sz="1400" b="1" i="0" u="none" strike="noStrike" dirty="0" smtClean="0">
                          <a:effectLst/>
                          <a:latin typeface="+mn-lt"/>
                        </a:rPr>
                        <a:t>Concepto</a:t>
                      </a:r>
                      <a:endParaRPr lang="es-MX" sz="14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fontAlgn="ctr"/>
                      <a:r>
                        <a:rPr lang="es-MX" sz="1400" b="1" u="none" strike="noStrike" dirty="0">
                          <a:effectLst/>
                        </a:rPr>
                        <a:t>Porcentaje</a:t>
                      </a:r>
                      <a:endParaRPr lang="es-MX" sz="14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fontAlgn="ctr"/>
                      <a:r>
                        <a:rPr lang="es-MX" sz="1400" b="1" u="none" strike="noStrike" dirty="0" smtClean="0">
                          <a:effectLst/>
                        </a:rPr>
                        <a:t>Número</a:t>
                      </a:r>
                    </a:p>
                    <a:p>
                      <a:pPr algn="ctr" fontAlgn="ctr"/>
                      <a:r>
                        <a:rPr lang="es-MX" sz="1400" b="1" u="none" strike="noStrike" dirty="0" smtClean="0">
                          <a:effectLst/>
                        </a:rPr>
                        <a:t>de personas</a:t>
                      </a:r>
                      <a:endParaRPr lang="es-MX" sz="14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r>
              <a:tr h="461727">
                <a:tc gridSpan="3">
                  <a:txBody>
                    <a:bodyPr/>
                    <a:lstStyle/>
                    <a:p>
                      <a:pPr algn="ctr" fontAlgn="b"/>
                      <a:r>
                        <a:rPr lang="es-MX" sz="1600" b="1" u="none" strike="noStrike" dirty="0">
                          <a:effectLst/>
                        </a:rPr>
                        <a:t>Privación social</a:t>
                      </a:r>
                      <a:endParaRPr lang="es-MX" sz="1600" b="1" i="1"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hMerge="1">
                  <a:txBody>
                    <a:bodyPr/>
                    <a:lstStyle/>
                    <a:p>
                      <a:endParaRPr lang="es-MX"/>
                    </a:p>
                  </a:txBody>
                  <a:tcPr/>
                </a:tc>
              </a:tr>
              <a:tr h="161925">
                <a:tc>
                  <a:txBody>
                    <a:bodyPr/>
                    <a:lstStyle/>
                    <a:p>
                      <a:pPr algn="l" fontAlgn="b"/>
                      <a:r>
                        <a:rPr lang="es-MX" sz="1600" u="none" strike="noStrike" dirty="0">
                          <a:effectLst/>
                        </a:rPr>
                        <a:t>Población con al menos una carencia social</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u="none" strike="noStrike" dirty="0" smtClean="0">
                          <a:effectLst/>
                        </a:rPr>
                        <a:t>81.0</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8’304,411</a:t>
                      </a: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r h="161925">
                <a:tc>
                  <a:txBody>
                    <a:bodyPr/>
                    <a:lstStyle/>
                    <a:p>
                      <a:pPr algn="l" fontAlgn="b"/>
                      <a:r>
                        <a:rPr lang="es-MX" sz="1600" u="none" strike="noStrike" dirty="0">
                          <a:effectLst/>
                        </a:rPr>
                        <a:t>Población con </a:t>
                      </a:r>
                      <a:r>
                        <a:rPr lang="es-MX" sz="1600" u="none" strike="noStrike" dirty="0" smtClean="0">
                          <a:effectLst/>
                        </a:rPr>
                        <a:t>tres o más carencias </a:t>
                      </a:r>
                      <a:r>
                        <a:rPr lang="es-MX" sz="1600" u="none" strike="noStrike" dirty="0">
                          <a:effectLst/>
                        </a:rPr>
                        <a:t>sociales</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u="none" strike="noStrike" dirty="0" smtClean="0">
                          <a:effectLst/>
                        </a:rPr>
                        <a:t>30.5</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2’762,528</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r h="335242">
                <a:tc gridSpan="3">
                  <a:txBody>
                    <a:bodyPr/>
                    <a:lstStyle/>
                    <a:p>
                      <a:pPr algn="ctr" fontAlgn="b"/>
                      <a:r>
                        <a:rPr lang="es-MX" sz="1600" b="1" u="none" strike="noStrike" dirty="0">
                          <a:effectLst/>
                        </a:rPr>
                        <a:t>Indicadores de carencia social</a:t>
                      </a:r>
                      <a:endParaRPr lang="es-MX" sz="1600" b="1" i="1"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hMerge="1">
                  <a:txBody>
                    <a:bodyPr/>
                    <a:lstStyle/>
                    <a:p>
                      <a:endParaRPr lang="es-MX"/>
                    </a:p>
                  </a:txBody>
                  <a:tcPr/>
                </a:tc>
              </a:tr>
              <a:tr h="161925">
                <a:tc>
                  <a:txBody>
                    <a:bodyPr/>
                    <a:lstStyle/>
                    <a:p>
                      <a:pPr algn="l" fontAlgn="b"/>
                      <a:r>
                        <a:rPr lang="es-MX" sz="1600" u="none" strike="noStrike" dirty="0">
                          <a:effectLst/>
                        </a:rPr>
                        <a:t>Rezago educativo</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18.0</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1’917,674</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r h="161925">
                <a:tc>
                  <a:txBody>
                    <a:bodyPr/>
                    <a:lstStyle/>
                    <a:p>
                      <a:pPr algn="l" fontAlgn="b"/>
                      <a:r>
                        <a:rPr lang="es-MX" sz="1600" u="none" strike="noStrike" dirty="0">
                          <a:effectLst/>
                        </a:rPr>
                        <a:t>Acceso a los servicios de salud</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39.7</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4’305,867</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r h="161925">
                <a:tc>
                  <a:txBody>
                    <a:bodyPr/>
                    <a:lstStyle/>
                    <a:p>
                      <a:pPr algn="l" fontAlgn="b"/>
                      <a:r>
                        <a:rPr lang="es-MX" sz="1600" u="none" strike="noStrike" dirty="0">
                          <a:effectLst/>
                        </a:rPr>
                        <a:t>Acceso a la seguridad social</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65.4</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6’268,709</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r h="161925">
                <a:tc>
                  <a:txBody>
                    <a:bodyPr/>
                    <a:lstStyle/>
                    <a:p>
                      <a:pPr algn="l" fontAlgn="b"/>
                      <a:r>
                        <a:rPr lang="es-MX" sz="1600" u="none" strike="noStrike" dirty="0">
                          <a:effectLst/>
                        </a:rPr>
                        <a:t>Calidad y espacios de la vivienda</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15.7</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1’375,512</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r h="161925">
                <a:tc>
                  <a:txBody>
                    <a:bodyPr/>
                    <a:lstStyle/>
                    <a:p>
                      <a:pPr algn="l" fontAlgn="b"/>
                      <a:r>
                        <a:rPr lang="es-MX" sz="1600" u="none" strike="noStrike" dirty="0">
                          <a:effectLst/>
                        </a:rPr>
                        <a:t>Acceso a los servicios básicos en la vivienda</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16.1</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1’024,040</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r h="161925">
                <a:tc>
                  <a:txBody>
                    <a:bodyPr/>
                    <a:lstStyle/>
                    <a:p>
                      <a:pPr algn="l" fontAlgn="b"/>
                      <a:r>
                        <a:rPr lang="es-MX" sz="1600" u="none" strike="noStrike" dirty="0">
                          <a:effectLst/>
                        </a:rPr>
                        <a:t>Acceso a la alimentación</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31.8</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3’306,069</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r h="399145">
                <a:tc gridSpan="3">
                  <a:txBody>
                    <a:bodyPr/>
                    <a:lstStyle/>
                    <a:p>
                      <a:pPr algn="ctr" fontAlgn="b"/>
                      <a:r>
                        <a:rPr lang="es-MX" sz="1600" b="1" u="none" strike="noStrike" dirty="0">
                          <a:effectLst/>
                        </a:rPr>
                        <a:t>Bienestar económico</a:t>
                      </a:r>
                      <a:endParaRPr lang="es-MX" sz="1600" b="1" i="1"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hMerge="1">
                  <a:txBody>
                    <a:bodyPr/>
                    <a:lstStyle/>
                    <a:p>
                      <a:endParaRPr lang="es-MX"/>
                    </a:p>
                  </a:txBody>
                  <a:tcPr/>
                </a:tc>
              </a:tr>
              <a:tr h="161925">
                <a:tc>
                  <a:txBody>
                    <a:bodyPr/>
                    <a:lstStyle/>
                    <a:p>
                      <a:pPr algn="l" fontAlgn="b"/>
                      <a:r>
                        <a:rPr lang="es-MX" sz="1600" u="none" strike="noStrike" dirty="0" err="1" smtClean="0">
                          <a:effectLst/>
                        </a:rPr>
                        <a:t>Pob</a:t>
                      </a:r>
                      <a:r>
                        <a:rPr lang="es-MX" sz="1600" u="none" strike="noStrike" dirty="0" smtClean="0">
                          <a:effectLst/>
                        </a:rPr>
                        <a:t>. </a:t>
                      </a:r>
                      <a:r>
                        <a:rPr lang="es-MX" sz="1600" u="none" strike="noStrike" dirty="0">
                          <a:effectLst/>
                        </a:rPr>
                        <a:t>con ingreso </a:t>
                      </a:r>
                      <a:r>
                        <a:rPr lang="es-MX" sz="1600" u="none" strike="noStrike" dirty="0" smtClean="0">
                          <a:effectLst/>
                        </a:rPr>
                        <a:t>&lt;  línea </a:t>
                      </a:r>
                      <a:r>
                        <a:rPr lang="es-MX" sz="1600" u="none" strike="noStrike" dirty="0">
                          <a:effectLst/>
                        </a:rPr>
                        <a:t>de bienestar mínimo</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u="none" strike="noStrike" dirty="0" smtClean="0">
                          <a:effectLst/>
                        </a:rPr>
                        <a:t>16.2</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1’256,816</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r h="161925">
                <a:tc>
                  <a:txBody>
                    <a:bodyPr/>
                    <a:lstStyle/>
                    <a:p>
                      <a:pPr algn="l" fontAlgn="b"/>
                      <a:r>
                        <a:rPr lang="es-MX" sz="1600" u="none" strike="noStrike" dirty="0">
                          <a:effectLst/>
                        </a:rPr>
                        <a:t>Población con ingreso </a:t>
                      </a:r>
                      <a:r>
                        <a:rPr lang="es-MX" sz="1600" u="none" strike="noStrike" dirty="0" smtClean="0">
                          <a:effectLst/>
                        </a:rPr>
                        <a:t>&lt;  </a:t>
                      </a:r>
                      <a:r>
                        <a:rPr lang="es-MX" sz="1600" u="none" strike="noStrike" dirty="0">
                          <a:effectLst/>
                        </a:rPr>
                        <a:t>línea de bienestar</a:t>
                      </a:r>
                      <a:endParaRPr lang="es-MX" sz="1600" b="0" i="0" u="none" strike="noStrike" dirty="0">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u="none" strike="noStrike" dirty="0" smtClean="0">
                          <a:effectLst/>
                        </a:rPr>
                        <a:t>53.0</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600" b="0" i="0" u="none" strike="noStrike" dirty="0" smtClean="0">
                          <a:effectLst/>
                          <a:latin typeface="Calibri"/>
                        </a:rPr>
                        <a:t>5’102,670</a:t>
                      </a:r>
                      <a:endParaRPr lang="es-MX" sz="16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bl>
          </a:graphicData>
        </a:graphic>
      </p:graphicFrame>
      <p:cxnSp>
        <p:nvCxnSpPr>
          <p:cNvPr id="4" name="Conector recto 3"/>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6" name="Text Box 5"/>
          <p:cNvSpPr txBox="1">
            <a:spLocks noChangeArrowheads="1"/>
          </p:cNvSpPr>
          <p:nvPr/>
        </p:nvSpPr>
        <p:spPr bwMode="auto">
          <a:xfrm>
            <a:off x="0" y="77528"/>
            <a:ext cx="9301708"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Medición de pobreza de 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2010</a:t>
            </a:r>
          </a:p>
        </p:txBody>
      </p:sp>
      <p:sp>
        <p:nvSpPr>
          <p:cNvPr id="8" name="Text Box 27"/>
          <p:cNvSpPr txBox="1">
            <a:spLocks noChangeArrowheads="1"/>
          </p:cNvSpPr>
          <p:nvPr/>
        </p:nvSpPr>
        <p:spPr bwMode="auto">
          <a:xfrm>
            <a:off x="302057" y="6420778"/>
            <a:ext cx="5025586" cy="230832"/>
          </a:xfrm>
          <a:prstGeom prst="rect">
            <a:avLst/>
          </a:prstGeom>
          <a:noFill/>
          <a:ln w="9525">
            <a:noFill/>
            <a:miter lim="800000"/>
            <a:headEnd/>
            <a:tailEnd/>
          </a:ln>
          <a:effectLst/>
        </p:spPr>
        <p:txBody>
          <a:bodyPr wrap="square">
            <a:spAutoFit/>
          </a:bodyPr>
          <a:lstStyle/>
          <a:p>
            <a:pPr>
              <a:spcBef>
                <a:spcPct val="50000"/>
              </a:spcBef>
            </a:pPr>
            <a:r>
              <a:rPr lang="es-MX" sz="900" b="1" dirty="0"/>
              <a:t>Fuente</a:t>
            </a:r>
            <a:r>
              <a:rPr lang="es-MX" sz="900" dirty="0"/>
              <a:t>: </a:t>
            </a:r>
            <a:r>
              <a:rPr lang="es-MX" sz="900" dirty="0" smtClean="0"/>
              <a:t>IGECEM con información del CONEVAL. Resultados de pobreza por municipio 2010. </a:t>
            </a:r>
            <a:endParaRPr lang="es-ES" sz="900" dirty="0"/>
          </a:p>
        </p:txBody>
      </p:sp>
    </p:spTree>
    <p:extLst>
      <p:ext uri="{BB962C8B-B14F-4D97-AF65-F5344CB8AC3E}">
        <p14:creationId xmlns:p14="http://schemas.microsoft.com/office/powerpoint/2010/main" val="45952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552523" y="136951"/>
            <a:ext cx="1857881" cy="1785104"/>
          </a:xfrm>
          <a:prstGeom prst="rect">
            <a:avLst/>
          </a:prstGeom>
        </p:spPr>
        <p:txBody>
          <a:bodyPr wrap="none">
            <a:spAutoFit/>
          </a:bodyPr>
          <a:lstStyle/>
          <a:p>
            <a:pPr marL="0" lvl="4" indent="0" algn="ctr">
              <a:lnSpc>
                <a:spcPct val="250000"/>
              </a:lnSpc>
              <a:buNone/>
            </a:pPr>
            <a:r>
              <a:rPr lang="es-MX" altLang="es-MX" sz="4400" dirty="0" smtClean="0">
                <a:solidFill>
                  <a:schemeClr val="tx1">
                    <a:lumMod val="65000"/>
                    <a:lumOff val="35000"/>
                  </a:schemeClr>
                </a:solidFill>
              </a:rPr>
              <a:t>Gracias</a:t>
            </a:r>
          </a:p>
        </p:txBody>
      </p:sp>
      <p:cxnSp>
        <p:nvCxnSpPr>
          <p:cNvPr id="6" name="Conector recto 5"/>
          <p:cNvCxnSpPr/>
          <p:nvPr/>
        </p:nvCxnSpPr>
        <p:spPr>
          <a:xfrm>
            <a:off x="2699464" y="1693006"/>
            <a:ext cx="3564000" cy="0"/>
          </a:xfrm>
          <a:prstGeom prst="line">
            <a:avLst/>
          </a:prstGeom>
          <a:ln w="15875"/>
          <a:effectLst/>
        </p:spPr>
        <p:style>
          <a:lnRef idx="2">
            <a:schemeClr val="accent2"/>
          </a:lnRef>
          <a:fillRef idx="0">
            <a:schemeClr val="accent2"/>
          </a:fillRef>
          <a:effectRef idx="1">
            <a:schemeClr val="accent2"/>
          </a:effectRef>
          <a:fontRef idx="minor">
            <a:schemeClr val="tx1"/>
          </a:fontRef>
        </p:style>
      </p:cxnSp>
      <p:sp>
        <p:nvSpPr>
          <p:cNvPr id="4" name="Rectángulo 3"/>
          <p:cNvSpPr/>
          <p:nvPr/>
        </p:nvSpPr>
        <p:spPr>
          <a:xfrm>
            <a:off x="2195463" y="2119522"/>
            <a:ext cx="4572000" cy="3647152"/>
          </a:xfrm>
          <a:prstGeom prst="rect">
            <a:avLst/>
          </a:prstGeom>
        </p:spPr>
        <p:txBody>
          <a:bodyPr>
            <a:spAutoFit/>
          </a:bodyPr>
          <a:lstStyle/>
          <a:p>
            <a:pPr marL="0" lvl="4" indent="0" algn="ctr">
              <a:lnSpc>
                <a:spcPct val="110000"/>
              </a:lnSpc>
              <a:buNone/>
            </a:pPr>
            <a:r>
              <a:rPr lang="es-MX" altLang="es-MX" sz="1400" b="1" dirty="0" smtClean="0"/>
              <a:t>Marcelo Martínez </a:t>
            </a:r>
            <a:r>
              <a:rPr lang="es-MX" altLang="es-MX" sz="1400" b="1" dirty="0" err="1" smtClean="0"/>
              <a:t>Martínez</a:t>
            </a:r>
            <a:endParaRPr lang="es-MX" altLang="es-MX" sz="1400" b="1" dirty="0" smtClean="0"/>
          </a:p>
          <a:p>
            <a:pPr marL="0" lvl="4" indent="0" algn="ctr">
              <a:lnSpc>
                <a:spcPct val="110000"/>
              </a:lnSpc>
              <a:buNone/>
            </a:pPr>
            <a:r>
              <a:rPr lang="es-MX" altLang="es-MX" sz="1400" i="1" dirty="0" smtClean="0">
                <a:solidFill>
                  <a:schemeClr val="tx1">
                    <a:lumMod val="65000"/>
                    <a:lumOff val="35000"/>
                  </a:schemeClr>
                </a:solidFill>
              </a:rPr>
              <a:t>Director General </a:t>
            </a:r>
          </a:p>
          <a:p>
            <a:pPr marL="0" lvl="4" indent="0" algn="ctr">
              <a:lnSpc>
                <a:spcPct val="110000"/>
              </a:lnSpc>
              <a:buNone/>
            </a:pPr>
            <a:r>
              <a:rPr lang="es-MX" altLang="es-MX" sz="1400" dirty="0" smtClean="0">
                <a:solidFill>
                  <a:schemeClr val="tx1">
                    <a:lumMod val="65000"/>
                    <a:lumOff val="35000"/>
                  </a:schemeClr>
                </a:solidFill>
                <a:hlinkClick r:id="rId2"/>
              </a:rPr>
              <a:t>marcelo.martinez@edomex.gob.mx</a:t>
            </a:r>
            <a:endParaRPr lang="es-MX" altLang="es-MX" sz="1400" dirty="0">
              <a:solidFill>
                <a:schemeClr val="tx1">
                  <a:lumMod val="65000"/>
                  <a:lumOff val="35000"/>
                </a:schemeClr>
              </a:solidFill>
            </a:endParaRPr>
          </a:p>
          <a:p>
            <a:pPr marL="0" lvl="4" indent="0" algn="ctr">
              <a:lnSpc>
                <a:spcPct val="110000"/>
              </a:lnSpc>
              <a:buNone/>
            </a:pPr>
            <a:endParaRPr lang="es-MX" altLang="es-MX" sz="1400" b="1" dirty="0" smtClean="0"/>
          </a:p>
          <a:p>
            <a:pPr marL="0" lvl="4" indent="0" algn="ctr">
              <a:lnSpc>
                <a:spcPct val="110000"/>
              </a:lnSpc>
              <a:buNone/>
            </a:pPr>
            <a:endParaRPr lang="es-MX" altLang="es-MX" sz="1400" b="1" dirty="0" smtClean="0"/>
          </a:p>
          <a:p>
            <a:pPr marL="0" lvl="4" indent="0" algn="ctr">
              <a:lnSpc>
                <a:spcPct val="110000"/>
              </a:lnSpc>
              <a:buNone/>
            </a:pPr>
            <a:r>
              <a:rPr lang="es-MX" altLang="es-MX" sz="1400" b="1" dirty="0" smtClean="0"/>
              <a:t>Manuel </a:t>
            </a:r>
            <a:r>
              <a:rPr lang="es-MX" altLang="es-MX" sz="1400" b="1" dirty="0"/>
              <a:t>Lara Garduño</a:t>
            </a:r>
          </a:p>
          <a:p>
            <a:pPr marL="0" lvl="4" indent="0" algn="ctr">
              <a:lnSpc>
                <a:spcPct val="110000"/>
              </a:lnSpc>
              <a:buNone/>
            </a:pPr>
            <a:r>
              <a:rPr lang="es-MX" altLang="es-MX" sz="1400" i="1" dirty="0">
                <a:solidFill>
                  <a:schemeClr val="tx1">
                    <a:lumMod val="65000"/>
                    <a:lumOff val="35000"/>
                  </a:schemeClr>
                </a:solidFill>
              </a:rPr>
              <a:t> </a:t>
            </a:r>
            <a:r>
              <a:rPr lang="es-MX" altLang="es-MX" sz="1400" i="1" dirty="0" smtClean="0">
                <a:solidFill>
                  <a:schemeClr val="tx1">
                    <a:lumMod val="65000"/>
                    <a:lumOff val="35000"/>
                  </a:schemeClr>
                </a:solidFill>
              </a:rPr>
              <a:t>Director </a:t>
            </a:r>
            <a:r>
              <a:rPr lang="es-MX" altLang="es-MX" sz="1400" i="1" dirty="0">
                <a:solidFill>
                  <a:schemeClr val="tx1">
                    <a:lumMod val="65000"/>
                    <a:lumOff val="35000"/>
                  </a:schemeClr>
                </a:solidFill>
              </a:rPr>
              <a:t>de </a:t>
            </a:r>
            <a:r>
              <a:rPr lang="es-MX" altLang="es-MX" sz="1400" i="1" dirty="0" smtClean="0">
                <a:solidFill>
                  <a:schemeClr val="tx1">
                    <a:lumMod val="65000"/>
                    <a:lumOff val="35000"/>
                  </a:schemeClr>
                </a:solidFill>
              </a:rPr>
              <a:t>Estadística</a:t>
            </a:r>
          </a:p>
          <a:p>
            <a:pPr marL="0" lvl="4" indent="0" algn="ctr">
              <a:lnSpc>
                <a:spcPct val="110000"/>
              </a:lnSpc>
              <a:buNone/>
            </a:pPr>
            <a:r>
              <a:rPr lang="es-MX" altLang="es-MX" sz="1400" dirty="0" smtClean="0">
                <a:solidFill>
                  <a:schemeClr val="tx1">
                    <a:lumMod val="65000"/>
                    <a:lumOff val="35000"/>
                  </a:schemeClr>
                </a:solidFill>
                <a:hlinkClick r:id="rId3"/>
              </a:rPr>
              <a:t>mlaramlara@yahoo.com.mx</a:t>
            </a:r>
            <a:endParaRPr lang="es-MX" altLang="es-MX" sz="1400" dirty="0" smtClean="0">
              <a:solidFill>
                <a:schemeClr val="tx1">
                  <a:lumMod val="65000"/>
                  <a:lumOff val="35000"/>
                </a:schemeClr>
              </a:solidFill>
            </a:endParaRPr>
          </a:p>
          <a:p>
            <a:pPr marL="0" lvl="4" indent="0" algn="ctr">
              <a:lnSpc>
                <a:spcPct val="110000"/>
              </a:lnSpc>
              <a:buNone/>
            </a:pPr>
            <a:endParaRPr lang="es-MX" altLang="es-MX" sz="1400" dirty="0" smtClean="0">
              <a:solidFill>
                <a:schemeClr val="tx1">
                  <a:lumMod val="65000"/>
                  <a:lumOff val="35000"/>
                </a:schemeClr>
              </a:solidFill>
            </a:endParaRPr>
          </a:p>
          <a:p>
            <a:pPr marL="0" lvl="4" indent="0" algn="ctr">
              <a:lnSpc>
                <a:spcPct val="110000"/>
              </a:lnSpc>
              <a:buNone/>
            </a:pPr>
            <a:endParaRPr lang="es-MX" altLang="es-MX" sz="1400" dirty="0">
              <a:solidFill>
                <a:schemeClr val="tx1">
                  <a:lumMod val="65000"/>
                  <a:lumOff val="35000"/>
                </a:schemeClr>
              </a:solidFill>
            </a:endParaRPr>
          </a:p>
          <a:p>
            <a:pPr marL="0" lvl="4" indent="0" algn="ctr">
              <a:lnSpc>
                <a:spcPct val="110000"/>
              </a:lnSpc>
              <a:buNone/>
            </a:pPr>
            <a:r>
              <a:rPr lang="es-MX" altLang="es-MX" sz="1400" b="1" dirty="0" smtClean="0"/>
              <a:t>Adán Barreto Villanueva</a:t>
            </a:r>
          </a:p>
          <a:p>
            <a:pPr marL="0" lvl="4" indent="0" algn="ctr">
              <a:lnSpc>
                <a:spcPct val="110000"/>
              </a:lnSpc>
              <a:buNone/>
            </a:pPr>
            <a:r>
              <a:rPr lang="es-MX" altLang="es-MX" sz="1400" i="1" dirty="0" smtClean="0">
                <a:solidFill>
                  <a:schemeClr val="tx1">
                    <a:lumMod val="65000"/>
                    <a:lumOff val="35000"/>
                  </a:schemeClr>
                </a:solidFill>
              </a:rPr>
              <a:t> Subdirector </a:t>
            </a:r>
            <a:r>
              <a:rPr lang="es-MX" altLang="es-MX" sz="1400" i="1" dirty="0">
                <a:solidFill>
                  <a:schemeClr val="tx1">
                    <a:lumMod val="65000"/>
                    <a:lumOff val="35000"/>
                  </a:schemeClr>
                </a:solidFill>
              </a:rPr>
              <a:t>de </a:t>
            </a:r>
            <a:r>
              <a:rPr lang="es-MX" altLang="es-MX" sz="1400" i="1" dirty="0" smtClean="0">
                <a:solidFill>
                  <a:schemeClr val="tx1">
                    <a:lumMod val="65000"/>
                    <a:lumOff val="35000"/>
                  </a:schemeClr>
                </a:solidFill>
              </a:rPr>
              <a:t>Información Social</a:t>
            </a:r>
            <a:endParaRPr lang="es-MX" altLang="es-MX" sz="1400" i="1" dirty="0">
              <a:solidFill>
                <a:schemeClr val="tx1">
                  <a:lumMod val="65000"/>
                  <a:lumOff val="35000"/>
                </a:schemeClr>
              </a:solidFill>
            </a:endParaRPr>
          </a:p>
          <a:p>
            <a:pPr marL="0" lvl="4" indent="0" algn="ctr">
              <a:lnSpc>
                <a:spcPct val="110000"/>
              </a:lnSpc>
              <a:buNone/>
            </a:pPr>
            <a:r>
              <a:rPr lang="es-MX" altLang="es-MX" sz="1400" dirty="0" smtClean="0">
                <a:solidFill>
                  <a:schemeClr val="tx1">
                    <a:lumMod val="65000"/>
                    <a:lumOff val="35000"/>
                  </a:schemeClr>
                </a:solidFill>
                <a:hlinkClick r:id="rId3"/>
              </a:rPr>
              <a:t>abv365@yahoo.com.mx</a:t>
            </a:r>
            <a:endParaRPr lang="es-MX" altLang="es-MX" sz="1400" dirty="0">
              <a:solidFill>
                <a:schemeClr val="tx1">
                  <a:lumMod val="65000"/>
                  <a:lumOff val="35000"/>
                </a:schemeClr>
              </a:solidFill>
            </a:endParaRPr>
          </a:p>
          <a:p>
            <a:pPr marL="0" lvl="4" indent="0" algn="ctr">
              <a:lnSpc>
                <a:spcPct val="110000"/>
              </a:lnSpc>
              <a:buNone/>
            </a:pPr>
            <a:endParaRPr lang="es-MX" altLang="es-MX" sz="1400" dirty="0" smtClean="0">
              <a:solidFill>
                <a:schemeClr val="tx1">
                  <a:lumMod val="65000"/>
                  <a:lumOff val="35000"/>
                </a:schemeClr>
              </a:solidFill>
            </a:endParaRPr>
          </a:p>
          <a:p>
            <a:pPr marL="0" lvl="4" indent="0" algn="ctr">
              <a:lnSpc>
                <a:spcPct val="110000"/>
              </a:lnSpc>
              <a:buNone/>
            </a:pPr>
            <a:endParaRPr lang="es-MX" altLang="es-MX" sz="1400" dirty="0">
              <a:solidFill>
                <a:schemeClr val="tx1">
                  <a:lumMod val="65000"/>
                  <a:lumOff val="35000"/>
                </a:schemeClr>
              </a:solidFill>
            </a:endParaRPr>
          </a:p>
        </p:txBody>
      </p:sp>
    </p:spTree>
    <p:extLst>
      <p:ext uri="{BB962C8B-B14F-4D97-AF65-F5344CB8AC3E}">
        <p14:creationId xmlns:p14="http://schemas.microsoft.com/office/powerpoint/2010/main" val="3432263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p:cNvCxnSpPr/>
          <p:nvPr/>
        </p:nvCxnSpPr>
        <p:spPr>
          <a:xfrm flipV="1">
            <a:off x="0" y="447548"/>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9219" name="Rectángulo 5"/>
          <p:cNvSpPr>
            <a:spLocks noChangeArrowheads="1"/>
          </p:cNvSpPr>
          <p:nvPr/>
        </p:nvSpPr>
        <p:spPr bwMode="auto">
          <a:xfrm>
            <a:off x="158750" y="24714"/>
            <a:ext cx="69524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ts val="600"/>
              </a:spcBef>
              <a:spcAft>
                <a:spcPts val="600"/>
              </a:spcAft>
              <a:buFontTx/>
              <a:buNone/>
            </a:pPr>
            <a:r>
              <a:rPr lang="es-MX" altLang="es-MX" sz="1600" dirty="0" smtClean="0">
                <a:solidFill>
                  <a:srgbClr val="C00000"/>
                </a:solidFill>
              </a:rPr>
              <a:t>Municipios que integran la Zona Metropolitana del Valle Cuautitlán Texcoco, 2015</a:t>
            </a:r>
            <a:endParaRPr lang="es-MX" altLang="es-MX" sz="1600" dirty="0">
              <a:solidFill>
                <a:srgbClr val="C00000"/>
              </a:solidFill>
            </a:endParaRPr>
          </a:p>
        </p:txBody>
      </p:sp>
      <p:graphicFrame>
        <p:nvGraphicFramePr>
          <p:cNvPr id="9" name="Tabla 8"/>
          <p:cNvGraphicFramePr>
            <a:graphicFrameLocks noGrp="1"/>
          </p:cNvGraphicFramePr>
          <p:nvPr>
            <p:extLst/>
          </p:nvPr>
        </p:nvGraphicFramePr>
        <p:xfrm>
          <a:off x="5610954" y="1165276"/>
          <a:ext cx="3321249" cy="4525950"/>
        </p:xfrm>
        <a:graphic>
          <a:graphicData uri="http://schemas.openxmlformats.org/drawingml/2006/table">
            <a:tbl>
              <a:tblPr firstRow="1" firstCol="1" bandRow="1">
                <a:tableStyleId>{5C22544A-7EE6-4342-B048-85BDC9FD1C3A}</a:tableStyleId>
              </a:tblPr>
              <a:tblGrid>
                <a:gridCol w="312202"/>
                <a:gridCol w="1245652"/>
                <a:gridCol w="311785"/>
                <a:gridCol w="1451610"/>
              </a:tblGrid>
              <a:tr h="150865">
                <a:tc>
                  <a:txBody>
                    <a:bodyPr/>
                    <a:lstStyle/>
                    <a:p>
                      <a:pPr>
                        <a:lnSpc>
                          <a:spcPct val="107000"/>
                        </a:lnSpc>
                        <a:spcAft>
                          <a:spcPts val="0"/>
                        </a:spcAft>
                      </a:pPr>
                      <a:r>
                        <a:rPr lang="es-MX" sz="800" b="0" dirty="0">
                          <a:solidFill>
                            <a:schemeClr val="tx1"/>
                          </a:solidFill>
                          <a:effectLst/>
                        </a:rPr>
                        <a:t>002</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Acolman</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059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Nextlalpan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009</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Amecameca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060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Nicolás Romero</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010</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rPr>
                        <a:t>Apaxco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061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Nopaltepec</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011</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Atenco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065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Otumba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013</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Atizapán de Zaragoza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068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Ozumba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015</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rPr>
                        <a:t>Atlautla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069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Papalotla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016</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rPr>
                        <a:t>Axapusco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070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Paz</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017</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rPr>
                        <a:t>Ayapango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075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San Martín de las Pirámides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020</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Coacalco de Berriozábal</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081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Tecámac</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022</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Cocotitlán</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083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Temamatla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023</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Coyotepec</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084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Temascalapa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024</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Cuautitlán</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089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Tenango del Aire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025</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Chalco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091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Teoloyucan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028</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Chiautla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092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Teotihuacán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029</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Chicoloapan</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093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Tepetlaoxtoc</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030</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Chiconcuac</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094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Tepetlixpa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031</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Chimalhuacán</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095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Tepotzotlán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033</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Ecatepec de Morelos</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096</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Tequixquiac</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034</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rPr>
                        <a:t>Ecatzingo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099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Texcoco</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035</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Huehuetoca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Tezoyuca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036</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rPr>
                        <a:t>Hueypoxtla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Tlalmanalco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037</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Huixquilucan</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Tlalnepantla de Baz</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038</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Isidro Fabela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Tultepec</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039</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Ixtapaluca</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Tultitlán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044</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Jaltenco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Villa del Carbón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046</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rPr>
                        <a:t>Jilotzingo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Zumpango</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050</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err="1">
                          <a:solidFill>
                            <a:schemeClr val="tx1"/>
                          </a:solidFill>
                          <a:effectLst/>
                        </a:rPr>
                        <a:t>Juchitepec</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Cuautitlán Izcalli</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053</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Melchor Ocampo</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Valle de Chalco Solidaridad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057</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Naucalpan de Juárez</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Tonanitla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50865">
                <a:tc>
                  <a:txBody>
                    <a:bodyPr/>
                    <a:lstStyle/>
                    <a:p>
                      <a:pPr>
                        <a:lnSpc>
                          <a:spcPct val="107000"/>
                        </a:lnSpc>
                        <a:spcAft>
                          <a:spcPts val="0"/>
                        </a:spcAft>
                      </a:pPr>
                      <a:r>
                        <a:rPr lang="es-MX" sz="800" b="0" dirty="0">
                          <a:solidFill>
                            <a:schemeClr val="tx1"/>
                          </a:solidFill>
                          <a:effectLst/>
                        </a:rPr>
                        <a:t>058</a:t>
                      </a:r>
                      <a:endParaRPr lang="es-MX" sz="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s-MX" sz="900" b="0" dirty="0">
                          <a:solidFill>
                            <a:schemeClr val="tx1"/>
                          </a:solidFill>
                          <a:effectLst/>
                        </a:rPr>
                        <a:t>Nezahualcóyotl</a:t>
                      </a: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es-MX"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676" marR="576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Rectángulo 3"/>
          <p:cNvSpPr/>
          <p:nvPr/>
        </p:nvSpPr>
        <p:spPr>
          <a:xfrm>
            <a:off x="5647166" y="830898"/>
            <a:ext cx="2731389" cy="281231"/>
          </a:xfrm>
          <a:prstGeom prst="rect">
            <a:avLst/>
          </a:prstGeom>
        </p:spPr>
        <p:txBody>
          <a:bodyPr wrap="none">
            <a:spAutoFit/>
          </a:bodyPr>
          <a:lstStyle/>
          <a:p>
            <a:pPr>
              <a:lnSpc>
                <a:spcPct val="107000"/>
              </a:lnSpc>
              <a:spcAft>
                <a:spcPts val="0"/>
              </a:spcAft>
            </a:pPr>
            <a:r>
              <a:rPr lang="es-MX" sz="1200" b="1" dirty="0" smtClean="0"/>
              <a:t>Integración Territorial de la Declaratoria</a:t>
            </a:r>
            <a:endParaRPr lang="es-MX" sz="1200" b="1" dirty="0">
              <a:ea typeface="Calibri" panose="020F0502020204030204" pitchFamily="34" charset="0"/>
              <a:cs typeface="Times New Roman" panose="02020603050405020304" pitchFamily="18" charset="0"/>
            </a:endParaRPr>
          </a:p>
        </p:txBody>
      </p:sp>
      <p:sp>
        <p:nvSpPr>
          <p:cNvPr id="6" name="Rectángulo 5"/>
          <p:cNvSpPr/>
          <p:nvPr/>
        </p:nvSpPr>
        <p:spPr>
          <a:xfrm>
            <a:off x="158750" y="6300638"/>
            <a:ext cx="4320456" cy="507831"/>
          </a:xfrm>
          <a:prstGeom prst="rect">
            <a:avLst/>
          </a:prstGeom>
        </p:spPr>
        <p:txBody>
          <a:bodyPr wrap="square">
            <a:spAutoFit/>
          </a:bodyPr>
          <a:lstStyle/>
          <a:p>
            <a:pPr marL="406400" indent="-387350"/>
            <a:r>
              <a:rPr lang="es-MX" sz="900" b="1" dirty="0" smtClean="0"/>
              <a:t>Fuente</a:t>
            </a:r>
            <a:r>
              <a:rPr lang="es-MX" sz="900" dirty="0" smtClean="0"/>
              <a:t>: Periódico Oficial Gaceta de Gobierno, Tomo CLXXXVIII, no. 99, jueves 19 de noviembre de 2009, Decreto número 14 por el que se aprueba la Declaratoria de Zona Metropolitana del Valle Cuautitlán Texcoco.</a:t>
            </a:r>
            <a:endParaRPr lang="es-MX" sz="900" dirty="0"/>
          </a:p>
        </p:txBody>
      </p:sp>
      <p:pic>
        <p:nvPicPr>
          <p:cNvPr id="13" name="Imagen 12"/>
          <p:cNvPicPr>
            <a:picLocks noChangeAspect="1"/>
          </p:cNvPicPr>
          <p:nvPr/>
        </p:nvPicPr>
        <p:blipFill rotWithShape="1">
          <a:blip r:embed="rId3"/>
          <a:srcRect l="36187" t="13455" r="28645" b="24695"/>
          <a:stretch/>
        </p:blipFill>
        <p:spPr>
          <a:xfrm>
            <a:off x="121667" y="637524"/>
            <a:ext cx="5421745" cy="5363238"/>
          </a:xfrm>
          <a:prstGeom prst="rect">
            <a:avLst/>
          </a:prstGeom>
        </p:spPr>
      </p:pic>
    </p:spTree>
    <p:extLst>
      <p:ext uri="{BB962C8B-B14F-4D97-AF65-F5344CB8AC3E}">
        <p14:creationId xmlns:p14="http://schemas.microsoft.com/office/powerpoint/2010/main" val="2433787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flipV="1">
            <a:off x="0" y="447548"/>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3" name="Rectángulo 5"/>
          <p:cNvSpPr>
            <a:spLocks noChangeArrowheads="1"/>
          </p:cNvSpPr>
          <p:nvPr/>
        </p:nvSpPr>
        <p:spPr bwMode="auto">
          <a:xfrm>
            <a:off x="158750" y="24714"/>
            <a:ext cx="80817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ts val="600"/>
              </a:spcBef>
              <a:spcAft>
                <a:spcPts val="600"/>
              </a:spcAft>
              <a:buFontTx/>
              <a:buNone/>
            </a:pPr>
            <a:r>
              <a:rPr lang="es-MX" altLang="es-MX" sz="1600" dirty="0" smtClean="0">
                <a:solidFill>
                  <a:srgbClr val="C00000"/>
                </a:solidFill>
              </a:rPr>
              <a:t>Incorporación de municipios de </a:t>
            </a:r>
            <a:r>
              <a:rPr lang="es-MX" altLang="es-MX" sz="1600" dirty="0" smtClean="0">
                <a:solidFill>
                  <a:srgbClr val="C00000"/>
                </a:solidFill>
              </a:rPr>
              <a:t>la </a:t>
            </a:r>
            <a:r>
              <a:rPr lang="es-MX" altLang="es-MX" sz="1600" dirty="0" smtClean="0">
                <a:solidFill>
                  <a:srgbClr val="C00000"/>
                </a:solidFill>
              </a:rPr>
              <a:t>Zona Metropolitana del Valle Cuautitlán Texcoco, </a:t>
            </a:r>
            <a:r>
              <a:rPr lang="es-MX" altLang="es-MX" sz="1600" dirty="0" smtClean="0">
                <a:solidFill>
                  <a:srgbClr val="C00000"/>
                </a:solidFill>
              </a:rPr>
              <a:t>1950 - 2015</a:t>
            </a:r>
            <a:endParaRPr lang="es-MX" altLang="es-MX" sz="1600" dirty="0">
              <a:solidFill>
                <a:srgbClr val="C00000"/>
              </a:solidFill>
            </a:endParaRPr>
          </a:p>
        </p:txBody>
      </p:sp>
      <p:graphicFrame>
        <p:nvGraphicFramePr>
          <p:cNvPr id="4" name="1 Tabla"/>
          <p:cNvGraphicFramePr>
            <a:graphicFrameLocks noGrp="1"/>
          </p:cNvGraphicFramePr>
          <p:nvPr>
            <p:extLst>
              <p:ext uri="{D42A27DB-BD31-4B8C-83A1-F6EECF244321}">
                <p14:modId xmlns:p14="http://schemas.microsoft.com/office/powerpoint/2010/main" val="2357303373"/>
              </p:ext>
            </p:extLst>
          </p:nvPr>
        </p:nvGraphicFramePr>
        <p:xfrm>
          <a:off x="25614" y="1281178"/>
          <a:ext cx="9079230" cy="4460881"/>
        </p:xfrm>
        <a:graphic>
          <a:graphicData uri="http://schemas.openxmlformats.org/drawingml/2006/table">
            <a:tbl>
              <a:tblPr>
                <a:tableStyleId>{5C22544A-7EE6-4342-B048-85BDC9FD1C3A}</a:tableStyleId>
              </a:tblPr>
              <a:tblGrid>
                <a:gridCol w="1258888"/>
                <a:gridCol w="941705"/>
                <a:gridCol w="1403350"/>
                <a:gridCol w="976313"/>
                <a:gridCol w="1031875"/>
                <a:gridCol w="1620837"/>
                <a:gridCol w="1009650"/>
                <a:gridCol w="836612"/>
              </a:tblGrid>
              <a:tr h="357511">
                <a:tc gridSpan="8">
                  <a:txBody>
                    <a:bodyPr/>
                    <a:lstStyle/>
                    <a:p>
                      <a:pPr algn="ctr" fontAlgn="ctr"/>
                      <a:r>
                        <a:rPr lang="es-MX" sz="1400" b="1" i="0" u="none" strike="noStrike" dirty="0" smtClean="0">
                          <a:effectLst/>
                          <a:latin typeface="+mn-lt"/>
                        </a:rPr>
                        <a:t>Municipios</a:t>
                      </a:r>
                      <a:r>
                        <a:rPr lang="es-MX" sz="1400" b="1" i="0" u="none" strike="noStrike" baseline="0" dirty="0" smtClean="0">
                          <a:effectLst/>
                          <a:latin typeface="+mn-lt"/>
                        </a:rPr>
                        <a:t> incorporados</a:t>
                      </a:r>
                      <a:endParaRPr lang="es-MX" sz="14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hMerge="1">
                  <a:txBody>
                    <a:bodyPr/>
                    <a:lstStyle/>
                    <a:p>
                      <a:pPr algn="ctr" fontAlgn="ctr"/>
                      <a:endParaRPr lang="es-MX" sz="14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fontAlgn="ctr"/>
                      <a:endParaRPr lang="es-MX" sz="14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r>
              <a:tr h="161925">
                <a:tc>
                  <a:txBody>
                    <a:bodyPr/>
                    <a:lstStyle/>
                    <a:p>
                      <a:pPr algn="ctr" fontAlgn="b"/>
                      <a:r>
                        <a:rPr lang="es-MX" sz="1400" b="1" i="0" u="none" strike="noStrike" dirty="0" smtClean="0">
                          <a:effectLst/>
                          <a:latin typeface="Calibri"/>
                        </a:rPr>
                        <a:t>Hasta 1950</a:t>
                      </a:r>
                    </a:p>
                    <a:p>
                      <a:pPr algn="ctr" fontAlgn="b"/>
                      <a:r>
                        <a:rPr lang="es-MX" sz="1200" b="1" i="0" u="none" strike="noStrike" dirty="0" smtClean="0">
                          <a:solidFill>
                            <a:srgbClr val="C00000"/>
                          </a:solidFill>
                          <a:effectLst/>
                          <a:latin typeface="Calibri"/>
                        </a:rPr>
                        <a:t>(2)</a:t>
                      </a:r>
                      <a:endParaRPr lang="es-MX" sz="1200" b="1" i="0" u="none" strike="noStrike" dirty="0">
                        <a:solidFill>
                          <a:srgbClr val="C00000"/>
                        </a:solidFill>
                        <a:effectLst/>
                        <a:latin typeface="Calibri"/>
                      </a:endParaRP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b"/>
                      <a:r>
                        <a:rPr lang="es-MX" sz="1400" b="1" i="0" u="none" strike="noStrike" dirty="0" smtClean="0">
                          <a:effectLst/>
                          <a:latin typeface="Calibri"/>
                        </a:rPr>
                        <a:t>1950-1960</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b="1" i="0" u="none" strike="noStrike" kern="1200" dirty="0" smtClean="0">
                          <a:solidFill>
                            <a:srgbClr val="C00000"/>
                          </a:solidFill>
                          <a:effectLst/>
                          <a:latin typeface="Calibri"/>
                          <a:ea typeface="+mn-ea"/>
                          <a:cs typeface="+mn-cs"/>
                        </a:rPr>
                        <a:t>(4)</a:t>
                      </a: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b"/>
                      <a:r>
                        <a:rPr lang="es-MX" sz="1400" b="1" i="0" u="none" strike="noStrike" dirty="0" smtClean="0">
                          <a:effectLst/>
                          <a:latin typeface="Calibri"/>
                        </a:rPr>
                        <a:t>1960-1970</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b="1" i="0" u="none" strike="noStrike" kern="1200" dirty="0" smtClean="0">
                          <a:solidFill>
                            <a:srgbClr val="C00000"/>
                          </a:solidFill>
                          <a:effectLst/>
                          <a:latin typeface="Calibri"/>
                          <a:ea typeface="+mn-ea"/>
                          <a:cs typeface="+mn-cs"/>
                        </a:rPr>
                        <a:t>(11)</a:t>
                      </a:r>
                      <a:endParaRPr lang="es-MX" sz="16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b"/>
                      <a:r>
                        <a:rPr lang="es-MX" sz="1400" b="1" i="0" u="none" strike="noStrike" dirty="0" smtClean="0">
                          <a:effectLst/>
                          <a:latin typeface="Calibri"/>
                        </a:rPr>
                        <a:t>1970-1980</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b="1" i="0" u="none" strike="noStrike" kern="1200" dirty="0" smtClean="0">
                          <a:solidFill>
                            <a:srgbClr val="C00000"/>
                          </a:solidFill>
                          <a:effectLst/>
                          <a:latin typeface="Calibri"/>
                          <a:ea typeface="+mn-ea"/>
                          <a:cs typeface="+mn-cs"/>
                        </a:rPr>
                        <a:t>(17)</a:t>
                      </a:r>
                      <a:endParaRPr lang="es-MX" sz="16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b"/>
                      <a:r>
                        <a:rPr lang="es-MX" sz="1400" b="1" i="0" u="none" strike="noStrike" dirty="0" smtClean="0">
                          <a:effectLst/>
                          <a:latin typeface="Calibri"/>
                        </a:rPr>
                        <a:t>1980-1990</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b="1" i="0" u="none" strike="noStrike" kern="1200" dirty="0" smtClean="0">
                          <a:solidFill>
                            <a:srgbClr val="C00000"/>
                          </a:solidFill>
                          <a:effectLst/>
                          <a:latin typeface="Calibri"/>
                          <a:ea typeface="+mn-ea"/>
                          <a:cs typeface="+mn-cs"/>
                        </a:rPr>
                        <a:t>(27)</a:t>
                      </a:r>
                      <a:endParaRPr lang="es-MX" sz="16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b"/>
                      <a:r>
                        <a:rPr lang="es-MX" sz="1400" b="1" i="0" u="none" strike="noStrike" dirty="0" smtClean="0">
                          <a:effectLst/>
                          <a:latin typeface="+mn-lt"/>
                        </a:rPr>
                        <a:t>1990-1995</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b="1" i="0" u="none" strike="noStrike" kern="1200" dirty="0" smtClean="0">
                          <a:solidFill>
                            <a:srgbClr val="C00000"/>
                          </a:solidFill>
                          <a:effectLst/>
                          <a:latin typeface="+mn-lt"/>
                          <a:ea typeface="+mn-ea"/>
                          <a:cs typeface="+mn-cs"/>
                        </a:rPr>
                        <a:t>(37)</a:t>
                      </a:r>
                      <a:endParaRPr lang="es-MX" sz="1600" b="1" i="0" u="none" strike="noStrike" dirty="0" smtClean="0">
                        <a:effectLst/>
                        <a:latin typeface="+mn-lt"/>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b"/>
                      <a:r>
                        <a:rPr lang="es-MX" sz="1400" b="1" i="0" u="none" strike="noStrike" dirty="0" smtClean="0">
                          <a:effectLst/>
                          <a:latin typeface="+mn-lt"/>
                        </a:rPr>
                        <a:t>1995-2000</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b="1" i="0" u="none" strike="noStrike" kern="1200" dirty="0" smtClean="0">
                          <a:solidFill>
                            <a:srgbClr val="C00000"/>
                          </a:solidFill>
                          <a:effectLst/>
                          <a:latin typeface="+mn-lt"/>
                          <a:ea typeface="+mn-ea"/>
                          <a:cs typeface="+mn-cs"/>
                        </a:rPr>
                        <a:t>(58)</a:t>
                      </a:r>
                      <a:endParaRPr lang="es-MX" sz="1600" b="1" i="0" u="none" strike="noStrike" dirty="0" smtClean="0">
                        <a:effectLst/>
                        <a:latin typeface="+mn-lt"/>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b"/>
                      <a:r>
                        <a:rPr lang="es-MX" sz="1400" b="1" i="0" u="none" strike="noStrike" smtClean="0">
                          <a:effectLst/>
                          <a:latin typeface="+mn-lt"/>
                        </a:rPr>
                        <a:t>2000-2010</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b="1" i="0" u="none" strike="noStrike" kern="1200" smtClean="0">
                          <a:solidFill>
                            <a:srgbClr val="C00000"/>
                          </a:solidFill>
                          <a:effectLst/>
                          <a:latin typeface="+mn-lt"/>
                          <a:ea typeface="+mn-ea"/>
                          <a:cs typeface="+mn-cs"/>
                        </a:rPr>
                        <a:t>(59)</a:t>
                      </a:r>
                      <a:endParaRPr lang="es-MX" sz="1600" b="1" i="0" u="none" strike="noStrike" smtClean="0">
                        <a:effectLst/>
                        <a:latin typeface="+mn-lt"/>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r h="161925">
                <a:tc>
                  <a:txBody>
                    <a:bodyPr/>
                    <a:lstStyle/>
                    <a:p>
                      <a:pPr algn="l" fontAlgn="b"/>
                      <a:r>
                        <a:rPr lang="es-MX" sz="1100" b="0" i="0" u="none" strike="noStrike" dirty="0" smtClean="0">
                          <a:effectLst/>
                          <a:latin typeface="Calibri"/>
                        </a:rPr>
                        <a:t>Naucalpan</a:t>
                      </a:r>
                    </a:p>
                    <a:p>
                      <a:pPr algn="l" fontAlgn="b"/>
                      <a:r>
                        <a:rPr lang="es-MX" sz="1100" b="0" i="0" u="none" strike="noStrike" dirty="0" smtClean="0">
                          <a:effectLst/>
                          <a:latin typeface="Calibri"/>
                        </a:rPr>
                        <a:t>Tlalnepantla de Baz</a:t>
                      </a:r>
                    </a:p>
                  </a:txBody>
                  <a:tcPr marL="114300"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marL="90488" indent="0" algn="l" fontAlgn="b"/>
                      <a:r>
                        <a:rPr lang="es-MX" sz="1100" b="0" i="0" u="none" strike="noStrike" dirty="0" smtClean="0">
                          <a:effectLst/>
                          <a:latin typeface="Calibri"/>
                        </a:rPr>
                        <a:t>Chimalhuacán</a:t>
                      </a:r>
                    </a:p>
                    <a:p>
                      <a:pPr marL="90488" indent="0" algn="l" fontAlgn="b"/>
                      <a:r>
                        <a:rPr lang="es-MX" sz="1100" b="0" i="0" u="none" strike="noStrike" dirty="0" smtClean="0">
                          <a:effectLst/>
                          <a:latin typeface="Calibri"/>
                        </a:rPr>
                        <a:t>Ecatepec</a:t>
                      </a:r>
                      <a:endParaRPr lang="es-MX" sz="11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endParaRPr lang="es-MX" sz="1100" b="0" i="0" u="none" strike="noStrike" dirty="0" smtClean="0">
                        <a:effectLst/>
                        <a:latin typeface="Calibri"/>
                      </a:endParaRPr>
                    </a:p>
                    <a:p>
                      <a:pPr algn="ctr" fontAlgn="b"/>
                      <a:r>
                        <a:rPr lang="es-MX" sz="1100" b="0" i="0" u="none" strike="noStrike" dirty="0" smtClean="0">
                          <a:effectLst/>
                          <a:latin typeface="Calibri"/>
                        </a:rPr>
                        <a:t>Atizapán de Zaragoza</a:t>
                      </a:r>
                    </a:p>
                    <a:p>
                      <a:pPr algn="ctr" fontAlgn="b"/>
                      <a:r>
                        <a:rPr lang="es-MX" sz="1100" b="0" i="0" u="none" strike="noStrike" dirty="0" smtClean="0">
                          <a:effectLst/>
                          <a:latin typeface="Calibri"/>
                        </a:rPr>
                        <a:t>Coacalco de Berriozábal</a:t>
                      </a:r>
                    </a:p>
                    <a:p>
                      <a:pPr algn="ctr" fontAlgn="b"/>
                      <a:r>
                        <a:rPr lang="es-MX" sz="1100" b="0" i="0" u="none" strike="noStrike" dirty="0" smtClean="0">
                          <a:effectLst/>
                          <a:latin typeface="Calibri"/>
                        </a:rPr>
                        <a:t>Cuautitlán</a:t>
                      </a:r>
                    </a:p>
                    <a:p>
                      <a:pPr algn="ctr" fontAlgn="b"/>
                      <a:r>
                        <a:rPr lang="es-MX" sz="1100" b="0" i="0" u="none" strike="noStrike" dirty="0" smtClean="0">
                          <a:effectLst/>
                          <a:latin typeface="Calibri"/>
                        </a:rPr>
                        <a:t>Huixquilucan</a:t>
                      </a:r>
                    </a:p>
                    <a:p>
                      <a:pPr algn="ctr" fontAlgn="b"/>
                      <a:r>
                        <a:rPr lang="es-MX" sz="1100" b="0" i="0" u="none" strike="noStrike" dirty="0" smtClean="0">
                          <a:effectLst/>
                          <a:latin typeface="Calibri"/>
                        </a:rPr>
                        <a:t>Nezahualcóyotl</a:t>
                      </a:r>
                    </a:p>
                    <a:p>
                      <a:pPr algn="ctr" fontAlgn="b"/>
                      <a:r>
                        <a:rPr lang="es-MX" sz="1100" b="0" i="0" u="none" strike="noStrike" dirty="0" smtClean="0">
                          <a:effectLst/>
                          <a:latin typeface="Calibri"/>
                        </a:rPr>
                        <a:t>La Paz</a:t>
                      </a:r>
                    </a:p>
                    <a:p>
                      <a:pPr algn="ctr" fontAlgn="b"/>
                      <a:r>
                        <a:rPr lang="es-MX" sz="1100" b="0" i="0" u="none" strike="noStrike" dirty="0" smtClean="0">
                          <a:effectLst/>
                          <a:latin typeface="Calibri"/>
                        </a:rPr>
                        <a:t>Tultitlán</a:t>
                      </a:r>
                    </a:p>
                    <a:p>
                      <a:pPr algn="ctr" fontAlgn="b"/>
                      <a:endParaRPr lang="es-MX" sz="11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endParaRPr lang="es-MX" sz="1100" b="0" i="0" u="none" strike="noStrike" dirty="0" smtClean="0">
                        <a:effectLst/>
                        <a:latin typeface="Calibri"/>
                      </a:endParaRPr>
                    </a:p>
                    <a:p>
                      <a:pPr algn="ctr" fontAlgn="b"/>
                      <a:r>
                        <a:rPr lang="es-MX" sz="1100" b="0" i="0" u="none" strike="noStrike" dirty="0" smtClean="0">
                          <a:effectLst/>
                          <a:latin typeface="Calibri"/>
                        </a:rPr>
                        <a:t>Cuautitlán Izcalli</a:t>
                      </a:r>
                    </a:p>
                    <a:p>
                      <a:pPr algn="ctr" fontAlgn="b"/>
                      <a:r>
                        <a:rPr lang="es-MX" sz="1100" b="0" i="0" u="none" strike="noStrike" dirty="0" smtClean="0">
                          <a:effectLst/>
                          <a:latin typeface="Calibri"/>
                        </a:rPr>
                        <a:t>Chalco</a:t>
                      </a:r>
                    </a:p>
                    <a:p>
                      <a:pPr algn="ctr" fontAlgn="b"/>
                      <a:r>
                        <a:rPr lang="es-MX" sz="1100" b="0" i="0" u="none" strike="noStrike" dirty="0" smtClean="0">
                          <a:effectLst/>
                          <a:latin typeface="Calibri"/>
                        </a:rPr>
                        <a:t>Chicoloapan</a:t>
                      </a:r>
                    </a:p>
                    <a:p>
                      <a:pPr algn="ctr" fontAlgn="b"/>
                      <a:r>
                        <a:rPr lang="es-MX" sz="1100" b="0" i="0" u="none" strike="noStrike" dirty="0" smtClean="0">
                          <a:effectLst/>
                          <a:latin typeface="Calibri"/>
                        </a:rPr>
                        <a:t>Ixtapaluca</a:t>
                      </a:r>
                    </a:p>
                    <a:p>
                      <a:pPr algn="ctr" fontAlgn="b"/>
                      <a:r>
                        <a:rPr lang="es-MX" sz="1100" b="0" i="0" u="none" strike="noStrike" dirty="0" smtClean="0">
                          <a:effectLst/>
                          <a:latin typeface="Calibri"/>
                        </a:rPr>
                        <a:t>Nicolás Romero</a:t>
                      </a:r>
                    </a:p>
                    <a:p>
                      <a:pPr algn="ctr" fontAlgn="b"/>
                      <a:r>
                        <a:rPr lang="es-MX" sz="1100" b="0" i="0" u="none" strike="noStrike" dirty="0" smtClean="0">
                          <a:effectLst/>
                          <a:latin typeface="Calibri"/>
                        </a:rPr>
                        <a:t>Tecámac</a:t>
                      </a:r>
                    </a:p>
                    <a:p>
                      <a:pPr algn="ctr" fontAlgn="b"/>
                      <a:endParaRPr lang="es-MX" sz="1100" b="0" i="0" u="none" strike="noStrike" dirty="0" smtClean="0">
                        <a:effectLst/>
                        <a:latin typeface="Calibri"/>
                      </a:endParaRPr>
                    </a:p>
                    <a:p>
                      <a:pPr algn="ctr" fontAlgn="b"/>
                      <a:endParaRPr lang="es-MX" sz="11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endParaRPr lang="es-MX" sz="1100" b="0" i="0" u="none" strike="noStrike" dirty="0" smtClean="0">
                        <a:effectLst/>
                        <a:latin typeface="Calibri"/>
                      </a:endParaRPr>
                    </a:p>
                    <a:p>
                      <a:pPr algn="ctr" fontAlgn="b"/>
                      <a:r>
                        <a:rPr lang="es-MX" sz="1100" b="0" i="0" u="none" strike="noStrike" dirty="0" smtClean="0">
                          <a:effectLst/>
                          <a:latin typeface="Calibri"/>
                        </a:rPr>
                        <a:t>Acolman</a:t>
                      </a:r>
                    </a:p>
                    <a:p>
                      <a:pPr algn="ctr" fontAlgn="b"/>
                      <a:r>
                        <a:rPr lang="es-MX" sz="1100" b="0" i="0" u="none" strike="noStrike" dirty="0" smtClean="0">
                          <a:effectLst/>
                          <a:latin typeface="Calibri"/>
                        </a:rPr>
                        <a:t>Atenco</a:t>
                      </a:r>
                    </a:p>
                    <a:p>
                      <a:pPr algn="ctr" fontAlgn="b"/>
                      <a:r>
                        <a:rPr lang="es-MX" sz="1100" b="0" i="0" u="none" strike="noStrike" dirty="0" smtClean="0">
                          <a:effectLst/>
                          <a:latin typeface="Calibri"/>
                        </a:rPr>
                        <a:t>Jaltenco</a:t>
                      </a:r>
                    </a:p>
                    <a:p>
                      <a:pPr algn="ctr" fontAlgn="b"/>
                      <a:r>
                        <a:rPr lang="es-MX" sz="1100" b="0" i="0" u="none" strike="noStrike" dirty="0" smtClean="0">
                          <a:effectLst/>
                          <a:latin typeface="Calibri"/>
                        </a:rPr>
                        <a:t>Melchor Ocampo</a:t>
                      </a:r>
                    </a:p>
                    <a:p>
                      <a:pPr algn="ctr" fontAlgn="b"/>
                      <a:r>
                        <a:rPr lang="es-MX" sz="1100" b="0" i="0" u="none" strike="noStrike" dirty="0" smtClean="0">
                          <a:effectLst/>
                          <a:latin typeface="Calibri"/>
                        </a:rPr>
                        <a:t>Nextlalpan</a:t>
                      </a:r>
                    </a:p>
                    <a:p>
                      <a:pPr algn="ctr" fontAlgn="b"/>
                      <a:r>
                        <a:rPr lang="es-MX" sz="1100" b="0" i="0" u="none" strike="noStrike" dirty="0" smtClean="0">
                          <a:effectLst/>
                          <a:latin typeface="Calibri"/>
                        </a:rPr>
                        <a:t>Teoloyucán</a:t>
                      </a:r>
                    </a:p>
                    <a:p>
                      <a:pPr algn="ctr" fontAlgn="b"/>
                      <a:r>
                        <a:rPr lang="es-MX" sz="1100" b="0" i="0" u="none" strike="noStrike" dirty="0" smtClean="0">
                          <a:effectLst/>
                          <a:latin typeface="Calibri"/>
                        </a:rPr>
                        <a:t>Tepotzotlán</a:t>
                      </a:r>
                    </a:p>
                    <a:p>
                      <a:pPr algn="ctr" fontAlgn="b"/>
                      <a:r>
                        <a:rPr lang="es-MX" sz="1100" b="0" i="0" u="none" strike="noStrike" dirty="0" smtClean="0">
                          <a:effectLst/>
                          <a:latin typeface="Calibri"/>
                        </a:rPr>
                        <a:t>Texcoco</a:t>
                      </a:r>
                    </a:p>
                    <a:p>
                      <a:pPr algn="ctr" fontAlgn="b"/>
                      <a:r>
                        <a:rPr lang="es-MX" sz="1100" b="0" i="0" u="none" strike="noStrike" dirty="0" smtClean="0">
                          <a:effectLst/>
                          <a:latin typeface="Calibri"/>
                        </a:rPr>
                        <a:t>Tultepec</a:t>
                      </a:r>
                    </a:p>
                    <a:p>
                      <a:pPr algn="ctr" fontAlgn="b"/>
                      <a:r>
                        <a:rPr lang="es-MX" sz="1100" b="0" i="0" u="none" strike="noStrike" dirty="0" smtClean="0">
                          <a:effectLst/>
                          <a:latin typeface="Calibri"/>
                        </a:rPr>
                        <a:t>Zumpango</a:t>
                      </a:r>
                    </a:p>
                    <a:p>
                      <a:pPr algn="ctr" fontAlgn="b"/>
                      <a:endParaRPr lang="es-MX" sz="11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100" b="0" i="0" u="none" strike="noStrike" dirty="0" smtClean="0">
                          <a:effectLst/>
                          <a:latin typeface="Calibri"/>
                        </a:rPr>
                        <a:t>Chiautla</a:t>
                      </a:r>
                    </a:p>
                    <a:p>
                      <a:pPr algn="ctr" fontAlgn="b"/>
                      <a:r>
                        <a:rPr lang="es-MX" sz="1100" b="0" i="0" u="none" strike="noStrike" dirty="0" smtClean="0">
                          <a:effectLst/>
                          <a:latin typeface="Calibri"/>
                        </a:rPr>
                        <a:t>Chiconcuac</a:t>
                      </a:r>
                    </a:p>
                    <a:p>
                      <a:pPr algn="ctr" fontAlgn="b"/>
                      <a:r>
                        <a:rPr lang="es-MX" sz="1100" b="0" i="0" u="none" strike="noStrike" dirty="0" smtClean="0">
                          <a:effectLst/>
                          <a:latin typeface="Calibri"/>
                        </a:rPr>
                        <a:t>Cocotitlán</a:t>
                      </a:r>
                    </a:p>
                    <a:p>
                      <a:pPr algn="ctr" fontAlgn="b"/>
                      <a:r>
                        <a:rPr lang="es-MX" sz="1100" b="0" i="0" u="none" strike="noStrike" dirty="0" smtClean="0">
                          <a:effectLst/>
                          <a:latin typeface="Calibri"/>
                        </a:rPr>
                        <a:t>Coyotepec</a:t>
                      </a:r>
                    </a:p>
                    <a:p>
                      <a:pPr algn="ctr" fontAlgn="b"/>
                      <a:r>
                        <a:rPr lang="es-MX" sz="1100" b="0" i="0" u="none" strike="noStrike" dirty="0" smtClean="0">
                          <a:effectLst/>
                          <a:latin typeface="Calibri"/>
                        </a:rPr>
                        <a:t>Huehuetoca</a:t>
                      </a:r>
                    </a:p>
                    <a:p>
                      <a:pPr algn="ctr" fontAlgn="b"/>
                      <a:r>
                        <a:rPr lang="es-MX" sz="1100" b="0" i="0" u="none" strike="noStrike" dirty="0" smtClean="0">
                          <a:effectLst/>
                          <a:latin typeface="Calibri"/>
                        </a:rPr>
                        <a:t>San Martin de las Pirámides</a:t>
                      </a:r>
                    </a:p>
                    <a:p>
                      <a:pPr algn="ctr" fontAlgn="b"/>
                      <a:r>
                        <a:rPr lang="es-MX" sz="1100" b="0" i="0" u="none" strike="noStrike" dirty="0" smtClean="0">
                          <a:effectLst/>
                          <a:latin typeface="Calibri"/>
                        </a:rPr>
                        <a:t>Temamatla</a:t>
                      </a:r>
                    </a:p>
                    <a:p>
                      <a:pPr algn="ctr" fontAlgn="b"/>
                      <a:r>
                        <a:rPr lang="es-MX" sz="1100" b="0" i="0" u="none" strike="noStrike" dirty="0" smtClean="0">
                          <a:effectLst/>
                          <a:latin typeface="Calibri"/>
                        </a:rPr>
                        <a:t>Teotihuacán</a:t>
                      </a:r>
                    </a:p>
                    <a:p>
                      <a:pPr algn="ctr" fontAlgn="b"/>
                      <a:r>
                        <a:rPr lang="es-MX" sz="1100" b="0" i="0" u="none" strike="noStrike" dirty="0" smtClean="0">
                          <a:effectLst/>
                          <a:latin typeface="Calibri"/>
                        </a:rPr>
                        <a:t>Tezoyuca</a:t>
                      </a:r>
                    </a:p>
                    <a:p>
                      <a:pPr algn="ctr" fontAlgn="b"/>
                      <a:r>
                        <a:rPr lang="es-MX" sz="1100" b="0" i="0" u="none" strike="noStrike" dirty="0" smtClean="0">
                          <a:effectLst/>
                          <a:latin typeface="Calibri"/>
                        </a:rPr>
                        <a:t>Valle</a:t>
                      </a:r>
                      <a:r>
                        <a:rPr lang="es-MX" sz="1100" b="0" i="0" u="none" strike="noStrike" baseline="0" dirty="0" smtClean="0">
                          <a:effectLst/>
                          <a:latin typeface="Calibri"/>
                        </a:rPr>
                        <a:t> de Chalco Solidaridad</a:t>
                      </a:r>
                      <a:endParaRPr lang="es-MX" sz="11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endParaRPr lang="es-MX" sz="1100" b="0" i="0" u="none" strike="noStrike" dirty="0" smtClean="0">
                        <a:effectLst/>
                        <a:latin typeface="Calibri"/>
                      </a:endParaRPr>
                    </a:p>
                    <a:p>
                      <a:pPr algn="ctr" fontAlgn="b"/>
                      <a:r>
                        <a:rPr lang="es-MX" sz="1100" b="0" i="0" u="none" strike="noStrike" dirty="0" smtClean="0">
                          <a:effectLst/>
                          <a:latin typeface="Calibri"/>
                        </a:rPr>
                        <a:t>Amecameca</a:t>
                      </a:r>
                    </a:p>
                    <a:p>
                      <a:pPr algn="ctr" fontAlgn="b"/>
                      <a:r>
                        <a:rPr lang="es-MX" sz="1100" b="0" i="0" u="none" strike="noStrike" dirty="0" err="1" smtClean="0">
                          <a:effectLst/>
                          <a:latin typeface="Calibri"/>
                        </a:rPr>
                        <a:t>Apaxco</a:t>
                      </a:r>
                      <a:endParaRPr lang="es-MX" sz="1100" b="0" i="0" u="none" strike="noStrike" dirty="0" smtClean="0">
                        <a:effectLst/>
                        <a:latin typeface="Calibri"/>
                      </a:endParaRPr>
                    </a:p>
                    <a:p>
                      <a:pPr algn="ctr" fontAlgn="b"/>
                      <a:r>
                        <a:rPr lang="es-MX" sz="1100" b="0" i="0" u="none" strike="noStrike" dirty="0" err="1" smtClean="0">
                          <a:effectLst/>
                          <a:latin typeface="Calibri"/>
                        </a:rPr>
                        <a:t>Atlautla</a:t>
                      </a:r>
                      <a:endParaRPr lang="es-MX" sz="1100" b="0" i="0" u="none" strike="noStrike" dirty="0" smtClean="0">
                        <a:effectLst/>
                        <a:latin typeface="Calibri"/>
                      </a:endParaRPr>
                    </a:p>
                    <a:p>
                      <a:pPr algn="ctr" fontAlgn="b"/>
                      <a:r>
                        <a:rPr lang="es-MX" sz="1100" b="0" i="0" u="none" strike="noStrike" dirty="0" err="1" smtClean="0">
                          <a:effectLst/>
                          <a:latin typeface="Calibri"/>
                        </a:rPr>
                        <a:t>Axapusco</a:t>
                      </a:r>
                      <a:endParaRPr lang="es-MX" sz="1100" b="0" i="0" u="none" strike="noStrike" dirty="0" smtClean="0">
                        <a:effectLst/>
                        <a:latin typeface="Calibri"/>
                      </a:endParaRPr>
                    </a:p>
                    <a:p>
                      <a:pPr algn="ctr" fontAlgn="b"/>
                      <a:r>
                        <a:rPr lang="es-MX" sz="1100" b="0" i="0" u="none" strike="noStrike" dirty="0" err="1" smtClean="0">
                          <a:effectLst/>
                          <a:latin typeface="Calibri"/>
                        </a:rPr>
                        <a:t>Ayapango</a:t>
                      </a:r>
                      <a:endParaRPr lang="es-MX" sz="1100" b="0" i="0" u="none" strike="noStrike" dirty="0" smtClean="0">
                        <a:effectLst/>
                        <a:latin typeface="Calibri"/>
                      </a:endParaRPr>
                    </a:p>
                    <a:p>
                      <a:pPr algn="ctr" fontAlgn="b"/>
                      <a:r>
                        <a:rPr lang="es-MX" sz="1100" b="0" i="0" u="none" strike="noStrike" dirty="0" err="1" smtClean="0">
                          <a:effectLst/>
                          <a:latin typeface="Calibri"/>
                        </a:rPr>
                        <a:t>Ecatzingo</a:t>
                      </a:r>
                      <a:endParaRPr lang="es-MX" sz="1100" b="0" i="0" u="none" strike="noStrike" dirty="0" smtClean="0">
                        <a:effectLst/>
                        <a:latin typeface="Calibri"/>
                      </a:endParaRPr>
                    </a:p>
                    <a:p>
                      <a:pPr algn="ctr" fontAlgn="b"/>
                      <a:r>
                        <a:rPr lang="es-MX" sz="1100" b="0" i="0" u="none" strike="noStrike" dirty="0" err="1" smtClean="0">
                          <a:effectLst/>
                          <a:latin typeface="Calibri"/>
                        </a:rPr>
                        <a:t>Hueypoxtla</a:t>
                      </a:r>
                      <a:endParaRPr lang="es-MX" sz="1100" b="0" i="0" u="none" strike="noStrike" dirty="0" smtClean="0">
                        <a:effectLst/>
                        <a:latin typeface="Calibri"/>
                      </a:endParaRPr>
                    </a:p>
                    <a:p>
                      <a:pPr algn="ctr" fontAlgn="b"/>
                      <a:r>
                        <a:rPr lang="es-MX" sz="1100" b="0" i="0" u="none" strike="noStrike" dirty="0" smtClean="0">
                          <a:effectLst/>
                          <a:latin typeface="Calibri"/>
                        </a:rPr>
                        <a:t>Isidro Fabela</a:t>
                      </a:r>
                    </a:p>
                    <a:p>
                      <a:pPr algn="ctr" fontAlgn="b"/>
                      <a:r>
                        <a:rPr lang="es-MX" sz="1100" b="0" i="0" u="none" strike="noStrike" dirty="0" err="1" smtClean="0">
                          <a:effectLst/>
                          <a:latin typeface="Calibri"/>
                        </a:rPr>
                        <a:t>Jilotzingo</a:t>
                      </a:r>
                      <a:endParaRPr lang="es-MX" sz="1100" b="0" i="0" u="none" strike="noStrike" dirty="0" smtClean="0">
                        <a:effectLst/>
                        <a:latin typeface="Calibri"/>
                      </a:endParaRPr>
                    </a:p>
                    <a:p>
                      <a:pPr algn="ctr" fontAlgn="b"/>
                      <a:r>
                        <a:rPr lang="es-MX" sz="1100" b="0" i="0" u="none" strike="noStrike" dirty="0" err="1" smtClean="0">
                          <a:effectLst/>
                          <a:latin typeface="Calibri"/>
                        </a:rPr>
                        <a:t>Juchitepec</a:t>
                      </a:r>
                      <a:endParaRPr lang="es-MX" sz="1100" b="0" i="0" u="none" strike="noStrike" dirty="0" smtClean="0">
                        <a:effectLst/>
                        <a:latin typeface="Calibri"/>
                      </a:endParaRPr>
                    </a:p>
                    <a:p>
                      <a:pPr algn="ctr" fontAlgn="b"/>
                      <a:r>
                        <a:rPr lang="es-MX" sz="1100" b="0" i="0" u="none" strike="noStrike" dirty="0" err="1" smtClean="0">
                          <a:effectLst/>
                          <a:latin typeface="Calibri"/>
                        </a:rPr>
                        <a:t>Nopaltepec</a:t>
                      </a:r>
                      <a:endParaRPr lang="es-MX" sz="1100" b="0" i="0" u="none" strike="noStrike" dirty="0" smtClean="0">
                        <a:effectLst/>
                        <a:latin typeface="Calibri"/>
                      </a:endParaRPr>
                    </a:p>
                    <a:p>
                      <a:pPr algn="ctr" fontAlgn="b"/>
                      <a:r>
                        <a:rPr lang="es-MX" sz="1100" b="0" i="0" u="none" strike="noStrike" dirty="0" err="1" smtClean="0">
                          <a:effectLst/>
                          <a:latin typeface="Calibri"/>
                        </a:rPr>
                        <a:t>Otumba</a:t>
                      </a:r>
                      <a:endParaRPr lang="es-MX" sz="1100" b="0" i="0" u="none" strike="noStrike" dirty="0" smtClean="0">
                        <a:effectLst/>
                        <a:latin typeface="Calibri"/>
                      </a:endParaRPr>
                    </a:p>
                    <a:p>
                      <a:pPr algn="ctr" fontAlgn="b"/>
                      <a:r>
                        <a:rPr lang="es-MX" sz="1100" b="0" i="0" u="none" strike="noStrike" dirty="0" err="1" smtClean="0">
                          <a:effectLst/>
                          <a:latin typeface="Calibri"/>
                        </a:rPr>
                        <a:t>Ozumba</a:t>
                      </a:r>
                      <a:endParaRPr lang="es-MX" sz="1100" b="0" i="0" u="none" strike="noStrike" dirty="0" smtClean="0">
                        <a:effectLst/>
                        <a:latin typeface="Calibri"/>
                      </a:endParaRPr>
                    </a:p>
                    <a:p>
                      <a:pPr algn="ctr" fontAlgn="b"/>
                      <a:r>
                        <a:rPr lang="es-MX" sz="1100" b="0" i="0" u="none" strike="noStrike" dirty="0" err="1" smtClean="0">
                          <a:effectLst/>
                          <a:latin typeface="Calibri"/>
                        </a:rPr>
                        <a:t>Papalotla</a:t>
                      </a:r>
                      <a:endParaRPr lang="es-MX" sz="1100" b="0" i="0" u="none" strike="noStrike" dirty="0" smtClean="0">
                        <a:effectLst/>
                        <a:latin typeface="Calibri"/>
                      </a:endParaRPr>
                    </a:p>
                    <a:p>
                      <a:pPr algn="ctr" fontAlgn="b"/>
                      <a:r>
                        <a:rPr lang="es-MX" sz="1100" b="0" i="0" u="none" strike="noStrike" dirty="0" err="1" smtClean="0">
                          <a:effectLst/>
                          <a:latin typeface="Calibri"/>
                        </a:rPr>
                        <a:t>Temascalapa</a:t>
                      </a:r>
                      <a:endParaRPr lang="es-MX" sz="1100" b="0" i="0" u="none" strike="noStrike" dirty="0" smtClean="0">
                        <a:effectLst/>
                        <a:latin typeface="Calibri"/>
                      </a:endParaRPr>
                    </a:p>
                    <a:p>
                      <a:pPr algn="ctr" fontAlgn="b"/>
                      <a:r>
                        <a:rPr lang="es-MX" sz="1100" b="0" i="0" u="none" strike="noStrike" dirty="0" smtClean="0">
                          <a:effectLst/>
                          <a:latin typeface="Calibri"/>
                        </a:rPr>
                        <a:t>Tenango del Aire</a:t>
                      </a:r>
                    </a:p>
                    <a:p>
                      <a:pPr algn="ctr" fontAlgn="b"/>
                      <a:r>
                        <a:rPr lang="es-MX" sz="1100" b="0" i="0" u="none" strike="noStrike" dirty="0" err="1" smtClean="0">
                          <a:effectLst/>
                          <a:latin typeface="Calibri"/>
                        </a:rPr>
                        <a:t>Tepetlaoxtoc</a:t>
                      </a:r>
                      <a:endParaRPr lang="es-MX" sz="1100" b="0" i="0" u="none" strike="noStrike" dirty="0" smtClean="0">
                        <a:effectLst/>
                        <a:latin typeface="Calibri"/>
                      </a:endParaRPr>
                    </a:p>
                    <a:p>
                      <a:pPr algn="ctr" fontAlgn="b"/>
                      <a:r>
                        <a:rPr lang="es-MX" sz="1100" b="0" i="0" u="none" strike="noStrike" dirty="0" err="1" smtClean="0">
                          <a:effectLst/>
                          <a:latin typeface="Calibri"/>
                        </a:rPr>
                        <a:t>Tepetlixpa</a:t>
                      </a:r>
                      <a:endParaRPr lang="es-MX" sz="1100" b="0" i="0" u="none" strike="noStrike" dirty="0" smtClean="0">
                        <a:effectLst/>
                        <a:latin typeface="Calibri"/>
                      </a:endParaRPr>
                    </a:p>
                    <a:p>
                      <a:pPr algn="ctr" fontAlgn="b"/>
                      <a:r>
                        <a:rPr lang="es-MX" sz="1100" b="0" i="0" u="none" strike="noStrike" dirty="0" err="1" smtClean="0">
                          <a:effectLst/>
                          <a:latin typeface="Calibri"/>
                        </a:rPr>
                        <a:t>Tlalmanalco</a:t>
                      </a:r>
                      <a:endParaRPr lang="es-MX" sz="1100" b="0" i="0" u="none" strike="noStrike" dirty="0" smtClean="0">
                        <a:effectLst/>
                        <a:latin typeface="Calibri"/>
                      </a:endParaRPr>
                    </a:p>
                    <a:p>
                      <a:pPr algn="ctr" fontAlgn="b"/>
                      <a:r>
                        <a:rPr lang="es-MX" sz="1100" b="0" i="0" u="none" strike="noStrike" dirty="0" smtClean="0">
                          <a:effectLst/>
                          <a:latin typeface="Calibri"/>
                        </a:rPr>
                        <a:t>Villa</a:t>
                      </a:r>
                      <a:r>
                        <a:rPr lang="es-MX" sz="1100" b="0" i="0" u="none" strike="noStrike" baseline="0" dirty="0" smtClean="0">
                          <a:effectLst/>
                          <a:latin typeface="Calibri"/>
                        </a:rPr>
                        <a:t> del Carbón</a:t>
                      </a:r>
                    </a:p>
                    <a:p>
                      <a:pPr algn="ctr" fontAlgn="b"/>
                      <a:endParaRPr lang="es-MX" sz="11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c>
                  <a:txBody>
                    <a:bodyPr/>
                    <a:lstStyle/>
                    <a:p>
                      <a:pPr algn="ctr" fontAlgn="b"/>
                      <a:r>
                        <a:rPr lang="es-MX" sz="1100" b="0" i="0" u="none" strike="noStrike" dirty="0" smtClean="0">
                          <a:effectLst/>
                          <a:latin typeface="Calibri"/>
                        </a:rPr>
                        <a:t>Tonanitla</a:t>
                      </a:r>
                      <a:endParaRPr lang="es-MX" sz="1100" b="0"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2907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2"/>
          <p:cNvGraphicFramePr>
            <a:graphicFrameLocks noChangeAspect="1"/>
          </p:cNvGraphicFramePr>
          <p:nvPr>
            <p:extLst/>
          </p:nvPr>
        </p:nvGraphicFramePr>
        <p:xfrm>
          <a:off x="825629" y="1574800"/>
          <a:ext cx="5399088" cy="401955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Box 4"/>
          <p:cNvSpPr txBox="1">
            <a:spLocks noChangeArrowheads="1"/>
          </p:cNvSpPr>
          <p:nvPr/>
        </p:nvSpPr>
        <p:spPr bwMode="auto">
          <a:xfrm>
            <a:off x="381000" y="5722420"/>
            <a:ext cx="8001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200" b="1" dirty="0">
                <a:latin typeface="Arial" panose="020B0604020202020204" pitchFamily="34" charset="0"/>
              </a:rPr>
              <a:t>La Zona Metropolitana de la Ciudad de México creció </a:t>
            </a:r>
            <a:r>
              <a:rPr lang="es-MX" altLang="es-MX" sz="1200" b="1" dirty="0" smtClean="0">
                <a:latin typeface="Arial" panose="020B0604020202020204" pitchFamily="34" charset="0"/>
              </a:rPr>
              <a:t>210 </a:t>
            </a:r>
            <a:r>
              <a:rPr lang="es-MX" altLang="es-MX" sz="1200" b="1" dirty="0">
                <a:latin typeface="Arial" panose="020B0604020202020204" pitchFamily="34" charset="0"/>
              </a:rPr>
              <a:t>veces más en </a:t>
            </a:r>
            <a:r>
              <a:rPr lang="es-MX" altLang="es-MX" sz="1200" b="1" dirty="0" smtClean="0">
                <a:latin typeface="Arial" panose="020B0604020202020204" pitchFamily="34" charset="0"/>
              </a:rPr>
              <a:t>los últimos 65 años</a:t>
            </a:r>
            <a:endParaRPr lang="es-ES" altLang="es-MX" sz="1200" b="1" dirty="0">
              <a:latin typeface="Arial" panose="020B0604020202020204" pitchFamily="34" charset="0"/>
            </a:endParaRPr>
          </a:p>
        </p:txBody>
      </p:sp>
      <p:sp>
        <p:nvSpPr>
          <p:cNvPr id="4"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a:solidFill>
                  <a:srgbClr val="C00000"/>
                </a:solidFill>
              </a:rPr>
              <a:t>Volumen poblacional de la</a:t>
            </a:r>
            <a:r>
              <a:rPr lang="es-MX" altLang="es-MX" sz="1600" dirty="0">
                <a:solidFill>
                  <a:srgbClr val="C00000"/>
                </a:solidFill>
              </a:rPr>
              <a:t>  Zona Metropolitana </a:t>
            </a:r>
            <a:r>
              <a:rPr lang="es-MX" altLang="es-MX" sz="1600" dirty="0" smtClean="0">
                <a:solidFill>
                  <a:srgbClr val="C00000"/>
                </a:solidFill>
              </a:rPr>
              <a:t>del Valle Cuautitlán Texcoco,</a:t>
            </a:r>
            <a:r>
              <a:rPr lang="es-ES" altLang="es-MX" sz="1600" dirty="0" smtClean="0">
                <a:solidFill>
                  <a:srgbClr val="C00000"/>
                </a:solidFill>
              </a:rPr>
              <a:t> </a:t>
            </a:r>
            <a:r>
              <a:rPr lang="es-ES" altLang="es-MX" sz="1600" dirty="0">
                <a:solidFill>
                  <a:srgbClr val="C00000"/>
                </a:solidFill>
              </a:rPr>
              <a:t>1950</a:t>
            </a:r>
            <a:r>
              <a:rPr lang="es-MX" altLang="es-MX" sz="1600" dirty="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2015</a:t>
            </a:r>
            <a:endParaRPr lang="es-ES" altLang="es-MX" sz="1600" dirty="0">
              <a:solidFill>
                <a:srgbClr val="C00000"/>
              </a:solidFill>
            </a:endParaRPr>
          </a:p>
        </p:txBody>
      </p:sp>
      <p:sp>
        <p:nvSpPr>
          <p:cNvPr id="5" name="Text Box 11"/>
          <p:cNvSpPr txBox="1">
            <a:spLocks noChangeArrowheads="1"/>
          </p:cNvSpPr>
          <p:nvPr/>
        </p:nvSpPr>
        <p:spPr bwMode="auto">
          <a:xfrm rot="16200000">
            <a:off x="-80404" y="3240245"/>
            <a:ext cx="2100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b="1" dirty="0" smtClean="0">
                <a:latin typeface="Arial" panose="020B0604020202020204" pitchFamily="34" charset="0"/>
              </a:rPr>
              <a:t>Millones </a:t>
            </a:r>
            <a:r>
              <a:rPr lang="es-MX" altLang="es-MX" sz="1400" b="1" dirty="0">
                <a:latin typeface="Arial" panose="020B0604020202020204" pitchFamily="34" charset="0"/>
              </a:rPr>
              <a:t>de habitantes</a:t>
            </a:r>
            <a:endParaRPr lang="es-ES" altLang="es-MX" sz="1400" b="1" dirty="0">
              <a:latin typeface="Arial" panose="020B0604020202020204" pitchFamily="34" charset="0"/>
            </a:endParaRPr>
          </a:p>
        </p:txBody>
      </p:sp>
      <p:sp>
        <p:nvSpPr>
          <p:cNvPr id="6" name="Text Box 12"/>
          <p:cNvSpPr txBox="1">
            <a:spLocks noChangeArrowheads="1"/>
          </p:cNvSpPr>
          <p:nvPr/>
        </p:nvSpPr>
        <p:spPr bwMode="auto">
          <a:xfrm>
            <a:off x="86009" y="6277347"/>
            <a:ext cx="412385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 la DGE e INEGI y CONAPO. Censos </a:t>
            </a:r>
            <a:r>
              <a:rPr lang="es-MX" altLang="es-MX" sz="900" dirty="0">
                <a:latin typeface="+mn-lt"/>
              </a:rPr>
              <a:t>Generales de Población y Vivienda de 1950 a </a:t>
            </a:r>
            <a:r>
              <a:rPr lang="es-MX" altLang="es-MX" sz="900" dirty="0" smtClean="0">
                <a:latin typeface="+mn-lt"/>
              </a:rPr>
              <a:t>2010</a:t>
            </a:r>
            <a:r>
              <a:rPr lang="es-MX" altLang="es-MX" sz="900" dirty="0">
                <a:latin typeface="+mn-lt"/>
              </a:rPr>
              <a:t>, y Conteo de Población y Vivienda </a:t>
            </a:r>
            <a:r>
              <a:rPr lang="es-MX" altLang="es-MX" sz="900" dirty="0" smtClean="0">
                <a:latin typeface="+mn-lt"/>
              </a:rPr>
              <a:t>1995 y 2005. Proyecciones de Población del Estado de México 2010-2030.</a:t>
            </a:r>
            <a:endParaRPr lang="es-ES" altLang="es-MX" sz="900" dirty="0">
              <a:latin typeface="+mn-lt"/>
            </a:endParaRPr>
          </a:p>
        </p:txBody>
      </p:sp>
      <p:sp>
        <p:nvSpPr>
          <p:cNvPr id="8" name="Text Box 18"/>
          <p:cNvSpPr txBox="1">
            <a:spLocks noChangeArrowheads="1"/>
          </p:cNvSpPr>
          <p:nvPr/>
        </p:nvSpPr>
        <p:spPr bwMode="auto">
          <a:xfrm>
            <a:off x="6862503" y="2163028"/>
            <a:ext cx="2101857"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b="1" dirty="0">
                <a:solidFill>
                  <a:srgbClr val="C00000"/>
                </a:solidFill>
                <a:effectLst>
                  <a:outerShdw blurRad="38100" dist="38100" dir="2700000" algn="tl">
                    <a:srgbClr val="C0C0C0"/>
                  </a:outerShdw>
                </a:effectLst>
                <a:latin typeface="Arial" panose="020B0604020202020204" pitchFamily="34" charset="0"/>
              </a:rPr>
              <a:t>Década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Municipios</a:t>
            </a:r>
          </a:p>
          <a:p>
            <a:r>
              <a:rPr lang="es-MX" altLang="es-MX" sz="1400" b="1" dirty="0">
                <a:solidFill>
                  <a:srgbClr val="C00000"/>
                </a:solidFill>
                <a:effectLst>
                  <a:outerShdw blurRad="38100" dist="38100" dir="2700000" algn="tl">
                    <a:srgbClr val="C0C0C0"/>
                  </a:outerShdw>
                </a:effectLst>
                <a:latin typeface="Arial" panose="020B0604020202020204" pitchFamily="34" charset="0"/>
              </a:rPr>
              <a:t>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                    </a:t>
            </a:r>
            <a:r>
              <a:rPr lang="es-MX" altLang="es-MX" sz="1400" b="1" dirty="0">
                <a:solidFill>
                  <a:srgbClr val="C00000"/>
                </a:solidFill>
                <a:effectLst>
                  <a:outerShdw blurRad="38100" dist="38100" dir="2700000" algn="tl">
                    <a:srgbClr val="C0C0C0"/>
                  </a:outerShdw>
                </a:effectLst>
                <a:latin typeface="Arial" panose="020B0604020202020204" pitchFamily="34" charset="0"/>
              </a:rPr>
              <a:t>incluidos</a:t>
            </a:r>
          </a:p>
          <a:p>
            <a:r>
              <a:rPr lang="es-MX" altLang="es-MX" sz="1400" b="1" dirty="0">
                <a:solidFill>
                  <a:srgbClr val="FF0066"/>
                </a:solidFill>
                <a:effectLst>
                  <a:outerShdw blurRad="38100" dist="38100" dir="2700000" algn="tl">
                    <a:srgbClr val="C0C0C0"/>
                  </a:outerShdw>
                </a:effectLst>
                <a:latin typeface="Arial" panose="020B0604020202020204" pitchFamily="34" charset="0"/>
              </a:rPr>
              <a:t> </a:t>
            </a:r>
            <a:r>
              <a:rPr lang="es-MX" altLang="es-MX" sz="1400" b="1" dirty="0">
                <a:solidFill>
                  <a:srgbClr val="C00000"/>
                </a:solidFill>
                <a:effectLst>
                  <a:outerShdw blurRad="38100" dist="38100" dir="2700000" algn="tl">
                    <a:srgbClr val="C0C0C0"/>
                  </a:outerShdw>
                </a:effectLst>
                <a:latin typeface="Arial" panose="020B0604020202020204" pitchFamily="34" charset="0"/>
              </a:rPr>
              <a:t>1950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                  2</a:t>
            </a:r>
            <a:endParaRPr lang="es-MX" altLang="es-MX" sz="1400" b="1" dirty="0">
              <a:solidFill>
                <a:srgbClr val="C00000"/>
              </a:solidFill>
              <a:effectLst>
                <a:outerShdw blurRad="38100" dist="38100" dir="2700000" algn="tl">
                  <a:srgbClr val="C0C0C0"/>
                </a:outerShdw>
              </a:effectLst>
              <a:latin typeface="Arial" panose="020B0604020202020204" pitchFamily="34" charset="0"/>
            </a:endParaRPr>
          </a:p>
          <a:p>
            <a:r>
              <a:rPr lang="es-MX" altLang="es-MX" sz="1400" b="1" dirty="0">
                <a:solidFill>
                  <a:srgbClr val="C00000"/>
                </a:solidFill>
                <a:effectLst>
                  <a:outerShdw blurRad="38100" dist="38100" dir="2700000" algn="tl">
                    <a:srgbClr val="C0C0C0"/>
                  </a:outerShdw>
                </a:effectLst>
                <a:latin typeface="Arial" panose="020B0604020202020204" pitchFamily="34" charset="0"/>
              </a:rPr>
              <a:t> 1960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               4</a:t>
            </a:r>
            <a:endParaRPr lang="es-MX" altLang="es-MX" sz="1400" b="1" dirty="0">
              <a:solidFill>
                <a:srgbClr val="C00000"/>
              </a:solidFill>
              <a:effectLst>
                <a:outerShdw blurRad="38100" dist="38100" dir="2700000" algn="tl">
                  <a:srgbClr val="C0C0C0"/>
                </a:outerShdw>
              </a:effectLst>
              <a:latin typeface="Arial" panose="020B0604020202020204" pitchFamily="34" charset="0"/>
            </a:endParaRPr>
          </a:p>
          <a:p>
            <a:r>
              <a:rPr lang="es-MX" altLang="es-MX" sz="1400" b="1" dirty="0">
                <a:solidFill>
                  <a:srgbClr val="C00000"/>
                </a:solidFill>
                <a:effectLst>
                  <a:outerShdw blurRad="38100" dist="38100" dir="2700000" algn="tl">
                    <a:srgbClr val="C0C0C0"/>
                  </a:outerShdw>
                </a:effectLst>
                <a:latin typeface="Arial" panose="020B0604020202020204" pitchFamily="34" charset="0"/>
              </a:rPr>
              <a:t> 1970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       11</a:t>
            </a:r>
            <a:endParaRPr lang="es-MX" altLang="es-MX" sz="1400" b="1" dirty="0">
              <a:solidFill>
                <a:srgbClr val="C00000"/>
              </a:solidFill>
              <a:effectLst>
                <a:outerShdw blurRad="38100" dist="38100" dir="2700000" algn="tl">
                  <a:srgbClr val="C0C0C0"/>
                </a:outerShdw>
              </a:effectLst>
              <a:latin typeface="Arial" panose="020B0604020202020204" pitchFamily="34" charset="0"/>
            </a:endParaRPr>
          </a:p>
          <a:p>
            <a:r>
              <a:rPr lang="es-MX" altLang="es-MX" sz="1400" b="1" dirty="0">
                <a:solidFill>
                  <a:srgbClr val="C00000"/>
                </a:solidFill>
                <a:effectLst>
                  <a:outerShdw blurRad="38100" dist="38100" dir="2700000" algn="tl">
                    <a:srgbClr val="C0C0C0"/>
                  </a:outerShdw>
                </a:effectLst>
                <a:latin typeface="Arial" panose="020B0604020202020204" pitchFamily="34" charset="0"/>
              </a:rPr>
              <a:t> 1980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       17</a:t>
            </a:r>
            <a:endParaRPr lang="es-MX" altLang="es-MX" sz="1400" b="1" dirty="0">
              <a:solidFill>
                <a:srgbClr val="C00000"/>
              </a:solidFill>
              <a:effectLst>
                <a:outerShdw blurRad="38100" dist="38100" dir="2700000" algn="tl">
                  <a:srgbClr val="C0C0C0"/>
                </a:outerShdw>
              </a:effectLst>
              <a:latin typeface="Arial" panose="020B0604020202020204" pitchFamily="34" charset="0"/>
            </a:endParaRPr>
          </a:p>
          <a:p>
            <a:r>
              <a:rPr lang="es-MX" altLang="es-MX" sz="1400" b="1" dirty="0">
                <a:solidFill>
                  <a:srgbClr val="C00000"/>
                </a:solidFill>
                <a:effectLst>
                  <a:outerShdw blurRad="38100" dist="38100" dir="2700000" algn="tl">
                    <a:srgbClr val="C0C0C0"/>
                  </a:outerShdw>
                </a:effectLst>
                <a:latin typeface="Arial" panose="020B0604020202020204" pitchFamily="34" charset="0"/>
              </a:rPr>
              <a:t> 1990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        27</a:t>
            </a:r>
            <a:endParaRPr lang="es-MX" altLang="es-MX" sz="1400" b="1" dirty="0">
              <a:solidFill>
                <a:srgbClr val="C00000"/>
              </a:solidFill>
              <a:effectLst>
                <a:outerShdw blurRad="38100" dist="38100" dir="2700000" algn="tl">
                  <a:srgbClr val="C0C0C0"/>
                </a:outerShdw>
              </a:effectLst>
              <a:latin typeface="Arial" panose="020B0604020202020204" pitchFamily="34" charset="0"/>
            </a:endParaRPr>
          </a:p>
          <a:p>
            <a:r>
              <a:rPr lang="es-MX" altLang="es-MX" sz="1400" b="1" dirty="0">
                <a:solidFill>
                  <a:srgbClr val="C00000"/>
                </a:solidFill>
                <a:effectLst>
                  <a:outerShdw blurRad="38100" dist="38100" dir="2700000" algn="tl">
                    <a:srgbClr val="C0C0C0"/>
                  </a:outerShdw>
                </a:effectLst>
                <a:latin typeface="Arial" panose="020B0604020202020204" pitchFamily="34" charset="0"/>
              </a:rPr>
              <a:t> 1995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      37</a:t>
            </a:r>
            <a:endParaRPr lang="es-MX" altLang="es-MX" sz="1400" b="1" dirty="0">
              <a:solidFill>
                <a:srgbClr val="C00000"/>
              </a:solidFill>
              <a:effectLst>
                <a:outerShdw blurRad="38100" dist="38100" dir="2700000" algn="tl">
                  <a:srgbClr val="C0C0C0"/>
                </a:outerShdw>
              </a:effectLst>
              <a:latin typeface="Arial" panose="020B0604020202020204" pitchFamily="34" charset="0"/>
            </a:endParaRPr>
          </a:p>
          <a:p>
            <a:r>
              <a:rPr lang="es-MX" altLang="es-MX" sz="1400" b="1" dirty="0">
                <a:solidFill>
                  <a:srgbClr val="C00000"/>
                </a:solidFill>
                <a:effectLst>
                  <a:outerShdw blurRad="38100" dist="38100" dir="2700000" algn="tl">
                    <a:srgbClr val="C0C0C0"/>
                  </a:outerShdw>
                </a:effectLst>
                <a:latin typeface="Arial" panose="020B0604020202020204" pitchFamily="34" charset="0"/>
              </a:rPr>
              <a:t> 2000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      58</a:t>
            </a:r>
          </a:p>
          <a:p>
            <a:r>
              <a:rPr lang="es-MX" altLang="es-MX" sz="1400" b="1" dirty="0">
                <a:solidFill>
                  <a:srgbClr val="C00000"/>
                </a:solidFill>
                <a:effectLst>
                  <a:outerShdw blurRad="38100" dist="38100" dir="2700000" algn="tl">
                    <a:srgbClr val="C0C0C0"/>
                  </a:outerShdw>
                </a:effectLst>
                <a:latin typeface="Arial" panose="020B0604020202020204" pitchFamily="34" charset="0"/>
              </a:rPr>
              <a:t> </a:t>
            </a:r>
            <a:r>
              <a:rPr lang="es-MX" altLang="es-MX" sz="1400" b="1" dirty="0" smtClean="0">
                <a:solidFill>
                  <a:srgbClr val="C00000"/>
                </a:solidFill>
                <a:effectLst>
                  <a:outerShdw blurRad="38100" dist="38100" dir="2700000" algn="tl">
                    <a:srgbClr val="C0C0C0"/>
                  </a:outerShdw>
                </a:effectLst>
                <a:latin typeface="Arial" panose="020B0604020202020204" pitchFamily="34" charset="0"/>
              </a:rPr>
              <a:t>2010                59 </a:t>
            </a:r>
            <a:endParaRPr lang="es-MX" altLang="es-MX" sz="1400" b="1" dirty="0">
              <a:solidFill>
                <a:srgbClr val="C00000"/>
              </a:solidFill>
              <a:effectLst>
                <a:outerShdw blurRad="38100" dist="38100" dir="2700000" algn="tl">
                  <a:srgbClr val="C0C0C0"/>
                </a:outerShdw>
              </a:effectLst>
              <a:latin typeface="Arial" panose="020B0604020202020204" pitchFamily="34" charset="0"/>
            </a:endParaRPr>
          </a:p>
          <a:p>
            <a:endParaRPr lang="es-ES" altLang="es-MX" sz="1400" b="1" dirty="0">
              <a:solidFill>
                <a:srgbClr val="C00000"/>
              </a:solidFill>
              <a:effectLst>
                <a:outerShdw blurRad="38100" dist="38100" dir="2700000" algn="tl">
                  <a:srgbClr val="C0C0C0"/>
                </a:outerShdw>
              </a:effectLst>
              <a:latin typeface="Arial" panose="020B0604020202020204" pitchFamily="34" charset="0"/>
            </a:endParaRPr>
          </a:p>
        </p:txBody>
      </p:sp>
      <p:sp>
        <p:nvSpPr>
          <p:cNvPr id="9" name="Line 19"/>
          <p:cNvSpPr>
            <a:spLocks noChangeShapeType="1"/>
          </p:cNvSpPr>
          <p:nvPr/>
        </p:nvSpPr>
        <p:spPr bwMode="auto">
          <a:xfrm>
            <a:off x="7490209" y="2761516"/>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0" name="Line 20"/>
          <p:cNvSpPr>
            <a:spLocks noChangeShapeType="1"/>
          </p:cNvSpPr>
          <p:nvPr/>
        </p:nvSpPr>
        <p:spPr bwMode="auto">
          <a:xfrm>
            <a:off x="7490209" y="2999169"/>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1" name="Line 21"/>
          <p:cNvSpPr>
            <a:spLocks noChangeShapeType="1"/>
          </p:cNvSpPr>
          <p:nvPr/>
        </p:nvSpPr>
        <p:spPr bwMode="auto">
          <a:xfrm>
            <a:off x="7490209" y="3218716"/>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2" name="Line 22"/>
          <p:cNvSpPr>
            <a:spLocks noChangeShapeType="1"/>
          </p:cNvSpPr>
          <p:nvPr/>
        </p:nvSpPr>
        <p:spPr bwMode="auto">
          <a:xfrm>
            <a:off x="7490209" y="3434487"/>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3" name="Line 23"/>
          <p:cNvSpPr>
            <a:spLocks noChangeShapeType="1"/>
          </p:cNvSpPr>
          <p:nvPr/>
        </p:nvSpPr>
        <p:spPr bwMode="auto">
          <a:xfrm>
            <a:off x="7490209" y="3626875"/>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4" name="Line 24"/>
          <p:cNvSpPr>
            <a:spLocks noChangeShapeType="1"/>
          </p:cNvSpPr>
          <p:nvPr/>
        </p:nvSpPr>
        <p:spPr bwMode="auto">
          <a:xfrm>
            <a:off x="7490209" y="3864528"/>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5" name="Line 25"/>
          <p:cNvSpPr>
            <a:spLocks noChangeShapeType="1"/>
          </p:cNvSpPr>
          <p:nvPr/>
        </p:nvSpPr>
        <p:spPr bwMode="auto">
          <a:xfrm>
            <a:off x="7490209" y="4062193"/>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cxnSp>
        <p:nvCxnSpPr>
          <p:cNvPr id="16" name="Conector recto 15"/>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17" name="Line 25"/>
          <p:cNvSpPr>
            <a:spLocks noChangeShapeType="1"/>
          </p:cNvSpPr>
          <p:nvPr/>
        </p:nvSpPr>
        <p:spPr bwMode="auto">
          <a:xfrm>
            <a:off x="7488705" y="4268912"/>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60544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4" presetClass="entr" presetSubtype="0" fill="hold" grpId="0" nodeType="afterEffect">
                                  <p:stCondLst>
                                    <p:cond delay="0"/>
                                  </p:stCondLst>
                                  <p:childTnLst>
                                    <p:set>
                                      <p:cBhvr>
                                        <p:cTn id="16" dur="1" fill="hold">
                                          <p:stCondLst>
                                            <p:cond delay="499"/>
                                          </p:stCondLst>
                                        </p:cTn>
                                        <p:tgtEl>
                                          <p:spTgt spid="18">
                                            <p:graphicEl>
                                              <a:chart seriesIdx="0" categoryIdx="-4" bldStep="series"/>
                                            </p:graphicEl>
                                          </p:spTgt>
                                        </p:tgtEl>
                                        <p:attrNameLst>
                                          <p:attrName>style.visibility</p:attrName>
                                        </p:attrNameLst>
                                      </p:cBhvr>
                                      <p:to>
                                        <p:strVal val="visible"/>
                                      </p:to>
                                    </p:set>
                                    <p:anim to="" calcmode="lin" valueType="num">
                                      <p:cBhvr>
                                        <p:cTn id="17" dur="1" fill="hold"/>
                                        <p:tgtEl>
                                          <p:spTgt spid="18">
                                            <p:graphicEl>
                                              <a:chart seriesIdx="0" categoryIdx="-4" bldStep="series"/>
                                            </p:graphicEl>
                                          </p:spTgt>
                                        </p:tgtEl>
                                        <p:attrNameLst>
                                          <p:attrName/>
                                        </p:attrNameLst>
                                      </p:cBhvr>
                                    </p:anim>
                                  </p:childTnLst>
                                </p:cTn>
                              </p:par>
                            </p:childTnLst>
                          </p:cTn>
                        </p:par>
                        <p:par>
                          <p:cTn id="18" fill="hold">
                            <p:stCondLst>
                              <p:cond delay="1500"/>
                            </p:stCondLst>
                            <p:childTnLst>
                              <p:par>
                                <p:cTn id="19" presetID="12" presetClass="entr" presetSubtype="4"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p:tgtEl>
                                          <p:spTgt spid="3"/>
                                        </p:tgtEl>
                                        <p:attrNameLst>
                                          <p:attrName>ppt_y</p:attrName>
                                        </p:attrNameLst>
                                      </p:cBhvr>
                                      <p:tavLst>
                                        <p:tav tm="0">
                                          <p:val>
                                            <p:strVal val="#ppt_y+#ppt_h*1.125000"/>
                                          </p:val>
                                        </p:tav>
                                        <p:tav tm="100000">
                                          <p:val>
                                            <p:strVal val="#ppt_y"/>
                                          </p:val>
                                        </p:tav>
                                      </p:tavLst>
                                    </p:anim>
                                    <p:animEffect transition="in" filter="wipe(up)">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Chart bld="series" animBg="0"/>
        </p:bldSub>
      </p:bldGraphic>
      <p:bldP spid="3" grpId="0" autoUpdateAnimBg="0"/>
      <p:bldP spid="4" grpId="0" autoUpdateAnimBg="0"/>
      <p:bldP spid="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2"/>
          <p:cNvGraphicFramePr>
            <a:graphicFrameLocks noChangeAspect="1"/>
          </p:cNvGraphicFramePr>
          <p:nvPr>
            <p:extLst/>
          </p:nvPr>
        </p:nvGraphicFramePr>
        <p:xfrm>
          <a:off x="554193" y="925969"/>
          <a:ext cx="8281988" cy="48196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11"/>
          <p:cNvSpPr txBox="1">
            <a:spLocks noChangeArrowheads="1"/>
          </p:cNvSpPr>
          <p:nvPr/>
        </p:nvSpPr>
        <p:spPr bwMode="auto">
          <a:xfrm>
            <a:off x="393826" y="5745619"/>
            <a:ext cx="598753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200" b="1" dirty="0">
                <a:latin typeface="Arial" panose="020B0604020202020204" pitchFamily="34" charset="0"/>
              </a:rPr>
              <a:t>En el </a:t>
            </a:r>
            <a:r>
              <a:rPr lang="es-MX" altLang="es-MX" sz="1200" b="1" dirty="0" smtClean="0">
                <a:latin typeface="Arial" panose="020B0604020202020204" pitchFamily="34" charset="0"/>
              </a:rPr>
              <a:t>27.9% </a:t>
            </a:r>
            <a:r>
              <a:rPr lang="es-MX" altLang="es-MX" sz="1200" b="1" dirty="0">
                <a:latin typeface="Arial" panose="020B0604020202020204" pitchFamily="34" charset="0"/>
              </a:rPr>
              <a:t>del territorio se asienta el </a:t>
            </a:r>
            <a:r>
              <a:rPr lang="es-MX" altLang="es-MX" sz="1200" b="1" dirty="0" smtClean="0">
                <a:latin typeface="Arial" panose="020B0604020202020204" pitchFamily="34" charset="0"/>
              </a:rPr>
              <a:t>73.3% </a:t>
            </a:r>
            <a:r>
              <a:rPr lang="es-MX" altLang="es-MX" sz="1200" b="1" dirty="0">
                <a:latin typeface="Arial" panose="020B0604020202020204" pitchFamily="34" charset="0"/>
              </a:rPr>
              <a:t>de la población total del Estado</a:t>
            </a:r>
            <a:endParaRPr lang="es-ES" altLang="es-MX" sz="1200" b="1" dirty="0">
              <a:latin typeface="Arial" panose="020B0604020202020204" pitchFamily="34" charset="0"/>
            </a:endParaRPr>
          </a:p>
        </p:txBody>
      </p:sp>
      <p:sp>
        <p:nvSpPr>
          <p:cNvPr id="6"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Participación poblacional de 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a:t>
            </a:r>
            <a:r>
              <a:rPr lang="es-ES" altLang="es-MX" sz="1600" dirty="0">
                <a:solidFill>
                  <a:srgbClr val="C00000"/>
                </a:solidFill>
              </a:rPr>
              <a:t>1950</a:t>
            </a:r>
            <a:r>
              <a:rPr lang="es-MX" altLang="es-MX" sz="1600" dirty="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2015</a:t>
            </a:r>
            <a:endParaRPr lang="es-ES" altLang="es-MX" sz="1600" dirty="0">
              <a:solidFill>
                <a:srgbClr val="C00000"/>
              </a:solidFill>
            </a:endParaRPr>
          </a:p>
        </p:txBody>
      </p:sp>
      <p:cxnSp>
        <p:nvCxnSpPr>
          <p:cNvPr id="7" name="Conector recto 6"/>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9" name="Text Box 12"/>
          <p:cNvSpPr txBox="1">
            <a:spLocks noChangeArrowheads="1"/>
          </p:cNvSpPr>
          <p:nvPr/>
        </p:nvSpPr>
        <p:spPr bwMode="auto">
          <a:xfrm>
            <a:off x="86009" y="6277347"/>
            <a:ext cx="412385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 la DGE e INEGI y CONAPO. Censos </a:t>
            </a:r>
            <a:r>
              <a:rPr lang="es-MX" altLang="es-MX" sz="900" dirty="0">
                <a:latin typeface="+mn-lt"/>
              </a:rPr>
              <a:t>Generales de Población y Vivienda de 1950 a </a:t>
            </a:r>
            <a:r>
              <a:rPr lang="es-MX" altLang="es-MX" sz="900" dirty="0" smtClean="0">
                <a:latin typeface="+mn-lt"/>
              </a:rPr>
              <a:t>2010</a:t>
            </a:r>
            <a:r>
              <a:rPr lang="es-MX" altLang="es-MX" sz="900" dirty="0">
                <a:latin typeface="+mn-lt"/>
              </a:rPr>
              <a:t>, y Conteo de Población y Vivienda </a:t>
            </a:r>
            <a:r>
              <a:rPr lang="es-MX" altLang="es-MX" sz="900" dirty="0" smtClean="0">
                <a:latin typeface="+mn-lt"/>
              </a:rPr>
              <a:t>1995 y 2005. Proyecciones de Población del Estado de México 2010-2030.</a:t>
            </a:r>
            <a:endParaRPr lang="es-ES" altLang="es-MX" sz="900" dirty="0">
              <a:latin typeface="+mn-lt"/>
            </a:endParaRPr>
          </a:p>
        </p:txBody>
      </p:sp>
    </p:spTree>
    <p:extLst>
      <p:ext uri="{BB962C8B-B14F-4D97-AF65-F5344CB8AC3E}">
        <p14:creationId xmlns:p14="http://schemas.microsoft.com/office/powerpoint/2010/main" val="332346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utoUpdateAnimBg="0"/>
      <p:bldP spid="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2"/>
          <p:cNvGraphicFramePr>
            <a:graphicFrameLocks noChangeAspect="1"/>
          </p:cNvGraphicFramePr>
          <p:nvPr>
            <p:extLst/>
          </p:nvPr>
        </p:nvGraphicFramePr>
        <p:xfrm>
          <a:off x="812800" y="896293"/>
          <a:ext cx="7673975" cy="460821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11"/>
          <p:cNvSpPr txBox="1">
            <a:spLocks noChangeArrowheads="1"/>
          </p:cNvSpPr>
          <p:nvPr/>
        </p:nvSpPr>
        <p:spPr bwMode="auto">
          <a:xfrm>
            <a:off x="685800" y="5805488"/>
            <a:ext cx="460715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200" b="1" dirty="0">
                <a:latin typeface="Arial" panose="020B0604020202020204" pitchFamily="34" charset="0"/>
              </a:rPr>
              <a:t>Tendrán que pasar </a:t>
            </a:r>
            <a:r>
              <a:rPr lang="es-MX" altLang="es-MX" sz="1200" b="1" dirty="0" smtClean="0">
                <a:latin typeface="Arial" panose="020B0604020202020204" pitchFamily="34" charset="0"/>
              </a:rPr>
              <a:t>35 </a:t>
            </a:r>
            <a:r>
              <a:rPr lang="es-MX" altLang="es-MX" sz="1200" b="1" dirty="0">
                <a:latin typeface="Arial" panose="020B0604020202020204" pitchFamily="34" charset="0"/>
              </a:rPr>
              <a:t>años para duplicar la población actual</a:t>
            </a:r>
            <a:endParaRPr lang="es-ES" altLang="es-MX" sz="1200" b="1" dirty="0">
              <a:latin typeface="Arial" panose="020B0604020202020204" pitchFamily="34" charset="0"/>
            </a:endParaRPr>
          </a:p>
        </p:txBody>
      </p:sp>
      <p:sp>
        <p:nvSpPr>
          <p:cNvPr id="5"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Tasas de crecimiento poblacional de 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a:t>
            </a:r>
            <a:r>
              <a:rPr lang="es-ES" altLang="es-MX" sz="1600" dirty="0">
                <a:solidFill>
                  <a:srgbClr val="C00000"/>
                </a:solidFill>
              </a:rPr>
              <a:t>1950</a:t>
            </a:r>
            <a:r>
              <a:rPr lang="es-MX" altLang="es-MX" sz="1600" dirty="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2015</a:t>
            </a:r>
            <a:endParaRPr lang="es-ES" altLang="es-MX" sz="1600" dirty="0">
              <a:solidFill>
                <a:srgbClr val="C00000"/>
              </a:solidFill>
            </a:endParaRPr>
          </a:p>
        </p:txBody>
      </p:sp>
      <p:cxnSp>
        <p:nvCxnSpPr>
          <p:cNvPr id="6" name="Conector recto 5"/>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8" name="Text Box 12"/>
          <p:cNvSpPr txBox="1">
            <a:spLocks noChangeArrowheads="1"/>
          </p:cNvSpPr>
          <p:nvPr/>
        </p:nvSpPr>
        <p:spPr bwMode="auto">
          <a:xfrm>
            <a:off x="86009" y="6277347"/>
            <a:ext cx="412385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 la DGE e INEGI y CONAPO. Censos </a:t>
            </a:r>
            <a:r>
              <a:rPr lang="es-MX" altLang="es-MX" sz="900" dirty="0">
                <a:latin typeface="+mn-lt"/>
              </a:rPr>
              <a:t>Generales de Población y Vivienda de 1950 a </a:t>
            </a:r>
            <a:r>
              <a:rPr lang="es-MX" altLang="es-MX" sz="900" dirty="0" smtClean="0">
                <a:latin typeface="+mn-lt"/>
              </a:rPr>
              <a:t>2010</a:t>
            </a:r>
            <a:r>
              <a:rPr lang="es-MX" altLang="es-MX" sz="900" dirty="0">
                <a:latin typeface="+mn-lt"/>
              </a:rPr>
              <a:t>, y Conteo de Población y Vivienda </a:t>
            </a:r>
            <a:r>
              <a:rPr lang="es-MX" altLang="es-MX" sz="900" dirty="0" smtClean="0">
                <a:latin typeface="+mn-lt"/>
              </a:rPr>
              <a:t>1995 y 2005. Proyecciones de Población del Estado de México 2010-2030.</a:t>
            </a:r>
            <a:endParaRPr lang="es-ES" altLang="es-MX" sz="900" dirty="0">
              <a:latin typeface="+mn-lt"/>
            </a:endParaRPr>
          </a:p>
        </p:txBody>
      </p:sp>
    </p:spTree>
    <p:extLst>
      <p:ext uri="{BB962C8B-B14F-4D97-AF65-F5344CB8AC3E}">
        <p14:creationId xmlns:p14="http://schemas.microsoft.com/office/powerpoint/2010/main" val="398216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4" grpId="0" autoUpdateAnimBg="0"/>
      <p:bldP spid="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2"/>
          <p:cNvGraphicFramePr>
            <a:graphicFrameLocks noChangeAspect="1"/>
          </p:cNvGraphicFramePr>
          <p:nvPr>
            <p:extLst>
              <p:ext uri="{D42A27DB-BD31-4B8C-83A1-F6EECF244321}">
                <p14:modId xmlns:p14="http://schemas.microsoft.com/office/powerpoint/2010/main" val="376448648"/>
              </p:ext>
            </p:extLst>
          </p:nvPr>
        </p:nvGraphicFramePr>
        <p:xfrm>
          <a:off x="422275" y="682020"/>
          <a:ext cx="7870699" cy="458271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11"/>
          <p:cNvSpPr txBox="1">
            <a:spLocks noChangeArrowheads="1"/>
          </p:cNvSpPr>
          <p:nvPr/>
        </p:nvSpPr>
        <p:spPr bwMode="auto">
          <a:xfrm>
            <a:off x="371475" y="5490566"/>
            <a:ext cx="863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200" b="1" dirty="0">
                <a:latin typeface="Arial" panose="020B0604020202020204" pitchFamily="34" charset="0"/>
              </a:rPr>
              <a:t>El acelerado crecimiento poblacional, experimentado en las </a:t>
            </a:r>
            <a:r>
              <a:rPr lang="es-MX" altLang="es-MX" sz="1200" b="1" dirty="0" smtClean="0">
                <a:latin typeface="Arial" panose="020B0604020202020204" pitchFamily="34" charset="0"/>
              </a:rPr>
              <a:t>últimas décadas </a:t>
            </a:r>
            <a:r>
              <a:rPr lang="es-MX" altLang="es-MX" sz="1200" b="1" dirty="0">
                <a:latin typeface="Arial" panose="020B0604020202020204" pitchFamily="34" charset="0"/>
              </a:rPr>
              <a:t>ha hecho que la densidad se vea </a:t>
            </a:r>
            <a:r>
              <a:rPr lang="es-MX" altLang="es-MX" sz="1200" b="1" dirty="0" smtClean="0">
                <a:latin typeface="Arial" panose="020B0604020202020204" pitchFamily="34" charset="0"/>
              </a:rPr>
              <a:t>incrementada sustancialmente.</a:t>
            </a:r>
            <a:endParaRPr lang="es-ES" altLang="es-MX" sz="1200" b="1" dirty="0">
              <a:latin typeface="Arial" panose="020B0604020202020204" pitchFamily="34" charset="0"/>
            </a:endParaRPr>
          </a:p>
        </p:txBody>
      </p:sp>
      <p:sp>
        <p:nvSpPr>
          <p:cNvPr id="5"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Densidad de población de 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a:t>
            </a:r>
            <a:r>
              <a:rPr lang="es-ES" altLang="es-MX" sz="1600" dirty="0">
                <a:solidFill>
                  <a:srgbClr val="C00000"/>
                </a:solidFill>
              </a:rPr>
              <a:t>1950</a:t>
            </a:r>
            <a:r>
              <a:rPr lang="es-MX" altLang="es-MX" sz="1600" dirty="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2015</a:t>
            </a:r>
            <a:endParaRPr lang="es-ES" altLang="es-MX" sz="1600" dirty="0">
              <a:solidFill>
                <a:srgbClr val="C00000"/>
              </a:solidFill>
            </a:endParaRPr>
          </a:p>
        </p:txBody>
      </p:sp>
      <p:cxnSp>
        <p:nvCxnSpPr>
          <p:cNvPr id="6" name="Conector recto 5"/>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7" name="Text Box 3"/>
          <p:cNvSpPr txBox="1">
            <a:spLocks noChangeArrowheads="1"/>
          </p:cNvSpPr>
          <p:nvPr/>
        </p:nvSpPr>
        <p:spPr bwMode="auto">
          <a:xfrm rot="16200000">
            <a:off x="822314" y="2254237"/>
            <a:ext cx="181331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b="1" dirty="0">
                <a:latin typeface="Arial" panose="020B0604020202020204" pitchFamily="34" charset="0"/>
              </a:rPr>
              <a:t>Habitantes por km</a:t>
            </a:r>
            <a:r>
              <a:rPr lang="es-MX" altLang="es-MX" sz="1400" b="1" baseline="30000" dirty="0">
                <a:latin typeface="Arial" panose="020B0604020202020204" pitchFamily="34" charset="0"/>
              </a:rPr>
              <a:t>2</a:t>
            </a:r>
            <a:endParaRPr lang="es-ES" altLang="es-MX" sz="1400" b="1" baseline="30000" dirty="0">
              <a:latin typeface="Arial" panose="020B0604020202020204" pitchFamily="34" charset="0"/>
            </a:endParaRPr>
          </a:p>
        </p:txBody>
      </p:sp>
      <p:sp>
        <p:nvSpPr>
          <p:cNvPr id="8" name="Text Box 12"/>
          <p:cNvSpPr txBox="1">
            <a:spLocks noChangeArrowheads="1"/>
          </p:cNvSpPr>
          <p:nvPr/>
        </p:nvSpPr>
        <p:spPr bwMode="auto">
          <a:xfrm>
            <a:off x="86009" y="6277347"/>
            <a:ext cx="412385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 la DGE e INEGI y CONAPO. Censos </a:t>
            </a:r>
            <a:r>
              <a:rPr lang="es-MX" altLang="es-MX" sz="900" dirty="0">
                <a:latin typeface="+mn-lt"/>
              </a:rPr>
              <a:t>Generales de Población y Vivienda de 1950 a </a:t>
            </a:r>
            <a:r>
              <a:rPr lang="es-MX" altLang="es-MX" sz="900" dirty="0" smtClean="0">
                <a:latin typeface="+mn-lt"/>
              </a:rPr>
              <a:t>2010</a:t>
            </a:r>
            <a:r>
              <a:rPr lang="es-MX" altLang="es-MX" sz="900" dirty="0">
                <a:latin typeface="+mn-lt"/>
              </a:rPr>
              <a:t>, y Conteo de Población y Vivienda </a:t>
            </a:r>
            <a:r>
              <a:rPr lang="es-MX" altLang="es-MX" sz="900" dirty="0" smtClean="0">
                <a:latin typeface="+mn-lt"/>
              </a:rPr>
              <a:t>1995 y 2005. Proyecciones de Población del Estado de México 2010-2030.</a:t>
            </a:r>
            <a:endParaRPr lang="es-ES" altLang="es-MX" sz="900" dirty="0">
              <a:latin typeface="+mn-lt"/>
            </a:endParaRPr>
          </a:p>
        </p:txBody>
      </p:sp>
    </p:spTree>
    <p:extLst>
      <p:ext uri="{BB962C8B-B14F-4D97-AF65-F5344CB8AC3E}">
        <p14:creationId xmlns:p14="http://schemas.microsoft.com/office/powerpoint/2010/main" val="124806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5" grpId="0" autoUpdateAnimBg="0"/>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71"/>
          <p:cNvGrpSpPr>
            <a:grpSpLocks/>
          </p:cNvGrpSpPr>
          <p:nvPr/>
        </p:nvGrpSpPr>
        <p:grpSpPr bwMode="auto">
          <a:xfrm>
            <a:off x="-670268" y="659549"/>
            <a:ext cx="5499100" cy="4351338"/>
            <a:chOff x="-388" y="388"/>
            <a:chExt cx="3464" cy="2741"/>
          </a:xfrm>
        </p:grpSpPr>
        <p:graphicFrame>
          <p:nvGraphicFramePr>
            <p:cNvPr id="22" name="Object 2"/>
            <p:cNvGraphicFramePr>
              <a:graphicFrameLocks noChangeAspect="1"/>
            </p:cNvGraphicFramePr>
            <p:nvPr>
              <p:extLst>
                <p:ext uri="{D42A27DB-BD31-4B8C-83A1-F6EECF244321}">
                  <p14:modId xmlns:p14="http://schemas.microsoft.com/office/powerpoint/2010/main" val="3642755216"/>
                </p:ext>
              </p:extLst>
            </p:nvPr>
          </p:nvGraphicFramePr>
          <p:xfrm>
            <a:off x="-388" y="388"/>
            <a:ext cx="3464" cy="252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3"/>
            <p:cNvSpPr txBox="1">
              <a:spLocks noChangeArrowheads="1"/>
            </p:cNvSpPr>
            <p:nvPr/>
          </p:nvSpPr>
          <p:spPr bwMode="auto">
            <a:xfrm>
              <a:off x="390" y="2762"/>
              <a:ext cx="2544"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900" b="1" dirty="0">
                  <a:latin typeface="Arial" panose="020B0604020202020204" pitchFamily="34" charset="0"/>
                </a:rPr>
                <a:t>6        5        4       3        2        1        0        1        2        3       4        5        6</a:t>
              </a:r>
              <a:endParaRPr lang="es-ES" altLang="es-MX" sz="900" b="1" dirty="0">
                <a:latin typeface="Arial" panose="020B0604020202020204" pitchFamily="34" charset="0"/>
              </a:endParaRPr>
            </a:p>
          </p:txBody>
        </p:sp>
        <p:grpSp>
          <p:nvGrpSpPr>
            <p:cNvPr id="6" name="Group 11"/>
            <p:cNvGrpSpPr>
              <a:grpSpLocks/>
            </p:cNvGrpSpPr>
            <p:nvPr/>
          </p:nvGrpSpPr>
          <p:grpSpPr bwMode="auto">
            <a:xfrm>
              <a:off x="672" y="1200"/>
              <a:ext cx="1897" cy="318"/>
              <a:chOff x="960" y="1137"/>
              <a:chExt cx="1897" cy="318"/>
            </a:xfrm>
          </p:grpSpPr>
          <p:pic>
            <p:nvPicPr>
              <p:cNvPr id="9" name="Picture 12" descr="C:\Archivos de programa\Microsoft Office\Clipart\standard\stddir1\BD00004_.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 y="1137"/>
                <a:ext cx="121" cy="29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3" descr="C:\Archivos de programa\Microsoft Office\Clipart\standard\stddir1\BD00002_.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 y="1152"/>
                <a:ext cx="126" cy="303"/>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 Box 23"/>
            <p:cNvSpPr txBox="1">
              <a:spLocks noChangeArrowheads="1"/>
            </p:cNvSpPr>
            <p:nvPr/>
          </p:nvSpPr>
          <p:spPr bwMode="auto">
            <a:xfrm>
              <a:off x="1404" y="548"/>
              <a:ext cx="47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2000" b="1" dirty="0" smtClean="0">
                  <a:latin typeface="Arial" panose="020B0604020202020204" pitchFamily="34" charset="0"/>
                </a:rPr>
                <a:t>2000</a:t>
              </a:r>
              <a:endParaRPr lang="es-ES" altLang="es-MX" sz="2000" b="1" dirty="0">
                <a:latin typeface="Arial" panose="020B0604020202020204" pitchFamily="34" charset="0"/>
              </a:endParaRPr>
            </a:p>
          </p:txBody>
        </p:sp>
        <p:sp>
          <p:nvSpPr>
            <p:cNvPr id="8" name="Text Box 26"/>
            <p:cNvSpPr txBox="1">
              <a:spLocks noChangeArrowheads="1"/>
            </p:cNvSpPr>
            <p:nvPr/>
          </p:nvSpPr>
          <p:spPr bwMode="auto">
            <a:xfrm>
              <a:off x="1275" y="2937"/>
              <a:ext cx="65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dirty="0">
                  <a:latin typeface="Arial" panose="020B0604020202020204" pitchFamily="34" charset="0"/>
                </a:rPr>
                <a:t>Porcentaje</a:t>
              </a:r>
              <a:endParaRPr lang="es-ES" altLang="es-MX" sz="1400" dirty="0">
                <a:latin typeface="Arial" panose="020B0604020202020204" pitchFamily="34" charset="0"/>
              </a:endParaRPr>
            </a:p>
          </p:txBody>
        </p:sp>
      </p:grpSp>
      <p:sp>
        <p:nvSpPr>
          <p:cNvPr id="11" name="Text Box 28"/>
          <p:cNvSpPr txBox="1">
            <a:spLocks noChangeArrowheads="1"/>
          </p:cNvSpPr>
          <p:nvPr/>
        </p:nvSpPr>
        <p:spPr bwMode="auto">
          <a:xfrm>
            <a:off x="593725" y="5805488"/>
            <a:ext cx="839787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100" b="1" dirty="0">
                <a:latin typeface="Arial" panose="020B0604020202020204" pitchFamily="34" charset="0"/>
              </a:rPr>
              <a:t>La estructura de la población demarca un proceso de envejecimiento</a:t>
            </a:r>
            <a:endParaRPr lang="es-ES" altLang="es-MX" sz="1100" b="1" dirty="0">
              <a:latin typeface="Arial" panose="020B0604020202020204" pitchFamily="34" charset="0"/>
            </a:endParaRPr>
          </a:p>
        </p:txBody>
      </p:sp>
      <p:graphicFrame>
        <p:nvGraphicFramePr>
          <p:cNvPr id="24" name="Object 563"/>
          <p:cNvGraphicFramePr>
            <a:graphicFrameLocks noChangeAspect="1"/>
          </p:cNvGraphicFramePr>
          <p:nvPr>
            <p:extLst>
              <p:ext uri="{D42A27DB-BD31-4B8C-83A1-F6EECF244321}">
                <p14:modId xmlns:p14="http://schemas.microsoft.com/office/powerpoint/2010/main" val="3735357938"/>
              </p:ext>
            </p:extLst>
          </p:nvPr>
        </p:nvGraphicFramePr>
        <p:xfrm>
          <a:off x="3819732" y="673190"/>
          <a:ext cx="5499100" cy="4013200"/>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Pirámides poblacionales de 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2000</a:t>
            </a:r>
            <a:r>
              <a:rPr lang="es-MX" altLang="es-MX" sz="1600" dirty="0" smtClean="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2010</a:t>
            </a:r>
            <a:endParaRPr lang="es-ES" altLang="es-MX" sz="1600" dirty="0">
              <a:solidFill>
                <a:srgbClr val="C00000"/>
              </a:solidFill>
            </a:endParaRPr>
          </a:p>
        </p:txBody>
      </p:sp>
      <p:cxnSp>
        <p:nvCxnSpPr>
          <p:cNvPr id="14" name="Conector recto 13"/>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17" name="Text Box 23"/>
          <p:cNvSpPr txBox="1">
            <a:spLocks noChangeArrowheads="1"/>
          </p:cNvSpPr>
          <p:nvPr/>
        </p:nvSpPr>
        <p:spPr bwMode="auto">
          <a:xfrm>
            <a:off x="6680722" y="880301"/>
            <a:ext cx="7553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2000" b="1" dirty="0" smtClean="0">
                <a:latin typeface="Arial" panose="020B0604020202020204" pitchFamily="34" charset="0"/>
              </a:rPr>
              <a:t>2010</a:t>
            </a:r>
            <a:endParaRPr lang="es-ES" altLang="es-MX" sz="2000" b="1" dirty="0">
              <a:latin typeface="Arial" panose="020B0604020202020204" pitchFamily="34" charset="0"/>
            </a:endParaRPr>
          </a:p>
        </p:txBody>
      </p:sp>
      <p:pic>
        <p:nvPicPr>
          <p:cNvPr id="18" name="Picture 12" descr="C:\Archivos de programa\Microsoft Office\Clipart\standard\stddir1\BD00004_.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9945" y="2004814"/>
            <a:ext cx="192088" cy="47307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3" descr="C:\Archivos de programa\Microsoft Office\Clipart\standard\stddir1\BD00002_.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0545" y="2028627"/>
            <a:ext cx="200025" cy="481013"/>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3"/>
          <p:cNvSpPr txBox="1">
            <a:spLocks noChangeArrowheads="1"/>
          </p:cNvSpPr>
          <p:nvPr/>
        </p:nvSpPr>
        <p:spPr bwMode="auto">
          <a:xfrm>
            <a:off x="5071924" y="4426778"/>
            <a:ext cx="4038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900" b="1" dirty="0">
                <a:latin typeface="Arial" panose="020B0604020202020204" pitchFamily="34" charset="0"/>
              </a:rPr>
              <a:t>6        5        4       3        2        1        0        1        2        3       4        5        6</a:t>
            </a:r>
            <a:endParaRPr lang="es-ES" altLang="es-MX" sz="900" b="1" dirty="0">
              <a:latin typeface="Arial" panose="020B0604020202020204" pitchFamily="34" charset="0"/>
            </a:endParaRPr>
          </a:p>
        </p:txBody>
      </p:sp>
      <p:sp>
        <p:nvSpPr>
          <p:cNvPr id="21" name="Text Box 12"/>
          <p:cNvSpPr txBox="1">
            <a:spLocks noChangeArrowheads="1"/>
          </p:cNvSpPr>
          <p:nvPr/>
        </p:nvSpPr>
        <p:spPr bwMode="auto">
          <a:xfrm>
            <a:off x="86009" y="6277347"/>
            <a:ext cx="432302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del INEGI. Censo de </a:t>
            </a:r>
            <a:r>
              <a:rPr lang="es-MX" altLang="es-MX" sz="900" dirty="0">
                <a:latin typeface="+mn-lt"/>
              </a:rPr>
              <a:t>Población y Vivienda </a:t>
            </a:r>
            <a:r>
              <a:rPr lang="es-MX" altLang="es-MX" sz="900" dirty="0" smtClean="0">
                <a:latin typeface="+mn-lt"/>
              </a:rPr>
              <a:t>2000 y 2010.</a:t>
            </a:r>
            <a:endParaRPr lang="es-ES" altLang="es-MX" sz="900" dirty="0">
              <a:latin typeface="+mn-lt"/>
            </a:endParaRPr>
          </a:p>
        </p:txBody>
      </p:sp>
      <p:sp>
        <p:nvSpPr>
          <p:cNvPr id="23" name="Text Box 26"/>
          <p:cNvSpPr txBox="1">
            <a:spLocks noChangeArrowheads="1"/>
          </p:cNvSpPr>
          <p:nvPr/>
        </p:nvSpPr>
        <p:spPr bwMode="auto">
          <a:xfrm>
            <a:off x="6592312" y="4677638"/>
            <a:ext cx="1031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dirty="0">
                <a:latin typeface="Arial" panose="020B0604020202020204" pitchFamily="34" charset="0"/>
              </a:rPr>
              <a:t>Porcentaje</a:t>
            </a:r>
            <a:endParaRPr lang="es-ES" altLang="es-MX" sz="1400" dirty="0">
              <a:latin typeface="Arial" panose="020B0604020202020204" pitchFamily="34" charset="0"/>
            </a:endParaRPr>
          </a:p>
        </p:txBody>
      </p:sp>
    </p:spTree>
    <p:extLst>
      <p:ext uri="{BB962C8B-B14F-4D97-AF65-F5344CB8AC3E}">
        <p14:creationId xmlns:p14="http://schemas.microsoft.com/office/powerpoint/2010/main" val="240465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0-#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Graphic spid="24" grpId="0">
        <p:bldAsOne/>
      </p:bldGraphic>
      <p:bldP spid="1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40"/>
          <p:cNvGraphicFramePr>
            <a:graphicFrameLocks noGrp="1"/>
          </p:cNvGraphicFramePr>
          <p:nvPr>
            <p:extLst>
              <p:ext uri="{D42A27DB-BD31-4B8C-83A1-F6EECF244321}">
                <p14:modId xmlns:p14="http://schemas.microsoft.com/office/powerpoint/2010/main" val="1071068408"/>
              </p:ext>
            </p:extLst>
          </p:nvPr>
        </p:nvGraphicFramePr>
        <p:xfrm>
          <a:off x="762000" y="1058501"/>
          <a:ext cx="7696200" cy="4925251"/>
        </p:xfrm>
        <a:graphic>
          <a:graphicData uri="http://schemas.openxmlformats.org/drawingml/2006/table">
            <a:tbl>
              <a:tblPr/>
              <a:tblGrid>
                <a:gridCol w="3266792"/>
                <a:gridCol w="1312753"/>
                <a:gridCol w="3116655"/>
              </a:tblGrid>
              <a:tr h="4572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Concepto</a:t>
                      </a:r>
                    </a:p>
                  </a:txBody>
                  <a:tcPr anchor="ctr"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blipFill dpi="0" rotWithShape="0">
                      <a:blip r:embed="rId2"/>
                      <a:srcRect/>
                      <a:tile tx="0" ty="0" sx="100000" sy="100000" flip="none" algn="tl"/>
                    </a:blip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E</a:t>
                      </a:r>
                      <a:r>
                        <a:rPr kumimoji="0" lang="es-MX" altLang="es-MX" sz="1600" b="0" i="0" u="none" strike="noStrike" cap="none" normalizeH="0" baseline="0" dirty="0" smtClean="0">
                          <a:ln>
                            <a:noFill/>
                          </a:ln>
                          <a:solidFill>
                            <a:schemeClr val="tx1"/>
                          </a:solidFill>
                          <a:effectLst/>
                          <a:latin typeface="Arial" panose="020B0604020202020204" pitchFamily="34" charset="0"/>
                        </a:rPr>
                        <a:t>st</a:t>
                      </a:r>
                      <a:r>
                        <a:rPr kumimoji="0" lang="es-MX" altLang="es-MX" sz="1600" b="1" i="0" u="none" strike="noStrike" cap="none" normalizeH="0" baseline="0" dirty="0" smtClean="0">
                          <a:ln>
                            <a:noFill/>
                          </a:ln>
                          <a:solidFill>
                            <a:schemeClr val="tx1"/>
                          </a:solidFill>
                          <a:effectLst/>
                          <a:latin typeface="Arial" panose="020B0604020202020204" pitchFamily="34" charset="0"/>
                        </a:rPr>
                        <a:t>ado de México</a:t>
                      </a:r>
                      <a:endParaRPr kumimoji="0" lang="es-ES" altLang="es-MX" sz="16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blipFill dpi="0" rotWithShape="0">
                      <a:blip r:embed="rId2"/>
                      <a:srcRect/>
                      <a:tile tx="0" ty="0" sx="100000" sy="100000" flip="none" algn="tl"/>
                    </a:blip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Zona Metropolitana del Valle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 Cuautitlán-Texcoco</a:t>
                      </a:r>
                      <a:endParaRPr kumimoji="0" lang="es-ES" altLang="es-MX" sz="16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blipFill dpi="0" rotWithShape="0">
                      <a:blip r:embed="rId2"/>
                      <a:srcRect/>
                      <a:tile tx="0" ty="0" sx="100000" sy="100000" flip="none" algn="tl"/>
                    </a:blipFill>
                  </a:tcPr>
                </a:tc>
              </a:tr>
              <a:tr h="42973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Dependencia total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Dependencia infantil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Dependencia senil</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altLang="es-MX" sz="10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Población 0-14 años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Población 15-64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Población 65 y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No especificada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MX" altLang="es-MX" sz="10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Edad media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Edad mediana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Reemplazo en la actividad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Mujeres en edad fértil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Proporción de activos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smtClean="0">
                          <a:ln>
                            <a:noFill/>
                          </a:ln>
                          <a:solidFill>
                            <a:schemeClr val="tx1"/>
                          </a:solidFill>
                          <a:effectLst/>
                          <a:latin typeface="Arial" panose="020B0604020202020204" pitchFamily="34" charset="0"/>
                        </a:rPr>
                        <a:t>Rejuvenecimiento</a:t>
                      </a:r>
                      <a:endParaRPr kumimoji="0" lang="es-ES" altLang="es-MX" sz="1600" b="1" i="0" u="none" strike="noStrike" cap="none" normalizeH="0" baseline="0" smtClean="0">
                        <a:ln>
                          <a:noFill/>
                        </a:ln>
                        <a:solidFill>
                          <a:schemeClr val="tx1"/>
                        </a:solidFill>
                        <a:effectLst/>
                        <a:latin typeface="Arial" panose="020B0604020202020204" pitchFamily="34" charset="0"/>
                      </a:endParaRPr>
                    </a:p>
                  </a:txBody>
                  <a:tcPr horzOverflow="overflow">
                    <a:lnL w="381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51.6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44.0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7.5</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altLang="es-MX" sz="1000" b="1"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28.7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65.2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4.9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1.2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altLang="es-MX" sz="1000" b="1"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28.5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26.6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374.0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55.2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62.5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38.4</a:t>
                      </a:r>
                      <a:endParaRPr kumimoji="0" lang="es-ES" altLang="es-MX" sz="16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48.8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41.5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7.3</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altLang="es-MX" sz="1000" b="1"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27.5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66.3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4.8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1.4</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altLang="es-MX" sz="1000" b="1"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28.9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27.5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349.0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55.8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66.3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altLang="es-MX" sz="1600" b="1" i="0" u="none" strike="noStrike" cap="none" normalizeH="0" baseline="0" dirty="0" smtClean="0">
                          <a:ln>
                            <a:noFill/>
                          </a:ln>
                          <a:solidFill>
                            <a:schemeClr val="tx1"/>
                          </a:solidFill>
                          <a:effectLst/>
                          <a:latin typeface="Arial" panose="020B0604020202020204" pitchFamily="34" charset="0"/>
                        </a:rPr>
                        <a:t>36.9</a:t>
                      </a:r>
                      <a:endParaRPr kumimoji="0" lang="es-ES" altLang="es-MX" sz="16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Indicadores de la estructura poblacional de la </a:t>
            </a:r>
            <a:r>
              <a:rPr lang="es-MX" altLang="es-MX" sz="1600" dirty="0" smtClean="0">
                <a:solidFill>
                  <a:srgbClr val="C00000"/>
                </a:solidFill>
              </a:rPr>
              <a:t>Zona </a:t>
            </a:r>
            <a:r>
              <a:rPr lang="es-MX" altLang="es-MX" sz="1600" dirty="0">
                <a:solidFill>
                  <a:srgbClr val="C00000"/>
                </a:solidFill>
              </a:rPr>
              <a:t>Metropolitana del Valle Cuautitlán Texcoco,</a:t>
            </a:r>
            <a:r>
              <a:rPr lang="es-ES" altLang="es-MX" sz="1600" dirty="0" smtClean="0">
                <a:solidFill>
                  <a:srgbClr val="C00000"/>
                </a:solidFill>
              </a:rPr>
              <a:t> 2010</a:t>
            </a:r>
            <a:endParaRPr lang="es-ES" altLang="es-MX" sz="1600" dirty="0">
              <a:solidFill>
                <a:srgbClr val="C00000"/>
              </a:solidFill>
            </a:endParaRPr>
          </a:p>
        </p:txBody>
      </p:sp>
      <p:cxnSp>
        <p:nvCxnSpPr>
          <p:cNvPr id="5" name="Conector recto 4"/>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6" name="Text Box 12"/>
          <p:cNvSpPr txBox="1">
            <a:spLocks noChangeArrowheads="1"/>
          </p:cNvSpPr>
          <p:nvPr/>
        </p:nvSpPr>
        <p:spPr bwMode="auto">
          <a:xfrm>
            <a:off x="86009" y="6277347"/>
            <a:ext cx="432302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del INEGI. Censo de </a:t>
            </a:r>
            <a:r>
              <a:rPr lang="es-MX" altLang="es-MX" sz="900" dirty="0">
                <a:latin typeface="+mn-lt"/>
              </a:rPr>
              <a:t>Población y Vivienda </a:t>
            </a:r>
            <a:r>
              <a:rPr lang="es-MX" altLang="es-MX" sz="900" dirty="0" smtClean="0">
                <a:latin typeface="+mn-lt"/>
              </a:rPr>
              <a:t>2010.</a:t>
            </a:r>
            <a:endParaRPr lang="es-ES" altLang="es-MX" sz="900" dirty="0">
              <a:latin typeface="+mn-lt"/>
            </a:endParaRPr>
          </a:p>
        </p:txBody>
      </p:sp>
    </p:spTree>
    <p:extLst>
      <p:ext uri="{BB962C8B-B14F-4D97-AF65-F5344CB8AC3E}">
        <p14:creationId xmlns:p14="http://schemas.microsoft.com/office/powerpoint/2010/main" val="329094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4*#ppt_w"/>
                                          </p:val>
                                        </p:tav>
                                        <p:tav tm="100000">
                                          <p:val>
                                            <p:strVal val="#ppt_w"/>
                                          </p:val>
                                        </p:tav>
                                      </p:tavLst>
                                    </p:anim>
                                    <p:anim calcmode="lin" valueType="num">
                                      <p:cBhvr>
                                        <p:cTn id="8" dur="500" fill="hold"/>
                                        <p:tgtEl>
                                          <p:spTgt spid="3"/>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7316</TotalTime>
  <Words>1512</Words>
  <Application>Microsoft Office PowerPoint</Application>
  <PresentationFormat>Carta (216 x 279 mm)</PresentationFormat>
  <Paragraphs>515</Paragraphs>
  <Slides>15</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ＭＳ Ｐゴシック</vt:lpstr>
      <vt:lpstr>ＭＳ Ｐゴシック</vt:lpstr>
      <vt:lpstr>Arial</vt:lpstr>
      <vt:lpstr>Calibri</vt:lpstr>
      <vt:lpstr>Tahoma</vt:lpstr>
      <vt:lpstr>Times New Roman</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comSoc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 Soc</dc:creator>
  <cp:lastModifiedBy>SISocial</cp:lastModifiedBy>
  <cp:revision>467</cp:revision>
  <cp:lastPrinted>2014-03-13T02:20:14Z</cp:lastPrinted>
  <dcterms:created xsi:type="dcterms:W3CDTF">2011-09-28T15:40:34Z</dcterms:created>
  <dcterms:modified xsi:type="dcterms:W3CDTF">2015-08-05T15:50:59Z</dcterms:modified>
</cp:coreProperties>
</file>